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303" r:id="rId2"/>
    <p:sldId id="328" r:id="rId3"/>
    <p:sldId id="258" r:id="rId4"/>
    <p:sldId id="304" r:id="rId5"/>
    <p:sldId id="306" r:id="rId6"/>
    <p:sldId id="307" r:id="rId7"/>
    <p:sldId id="320" r:id="rId8"/>
    <p:sldId id="321" r:id="rId9"/>
    <p:sldId id="268" r:id="rId10"/>
    <p:sldId id="313" r:id="rId11"/>
    <p:sldId id="314" r:id="rId12"/>
    <p:sldId id="324" r:id="rId13"/>
    <p:sldId id="327" r:id="rId14"/>
    <p:sldId id="299" r:id="rId15"/>
    <p:sldId id="325" r:id="rId16"/>
    <p:sldId id="326" r:id="rId17"/>
    <p:sldId id="329" r:id="rId18"/>
    <p:sldId id="323" r:id="rId19"/>
    <p:sldId id="317" r:id="rId20"/>
    <p:sldId id="310" r:id="rId21"/>
    <p:sldId id="318" r:id="rId22"/>
    <p:sldId id="319" r:id="rId23"/>
    <p:sldId id="322" r:id="rId24"/>
    <p:sldId id="270" r:id="rId25"/>
    <p:sldId id="298" r:id="rId26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3300"/>
    <a:srgbClr val="CC0000"/>
    <a:srgbClr val="333300"/>
    <a:srgbClr val="800000"/>
    <a:srgbClr val="003300"/>
    <a:srgbClr val="006600"/>
    <a:srgbClr val="CCCC00"/>
    <a:srgbClr val="008000"/>
    <a:srgbClr val="66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3E9F3-5461-4BB4-91A1-68DC9B541ABB}" type="datetimeFigureOut">
              <a:rPr lang="zh-CN" altLang="en-US" smtClean="0"/>
              <a:pPr/>
              <a:t>2020/9/13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3CEB4-3096-4E37-96CF-4F462EA876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9FB65-DA63-4236-9A15-691112419AF7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93587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573C-4563-40E3-94F9-55383A434BA3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04876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76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D5E53-1996-4A18-8378-BCF5C8046DA1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7221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6312-6A05-4643-B813-780AEBCA5446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542" y="246502"/>
            <a:ext cx="10971372" cy="490066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2020/9/13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162842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0">
        <p:split orient="vert"/>
      </p:transition>
    </mc:Choice>
    <mc:Fallback>
      <p:transition spd="slow" advClick="0" advTm="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仅标题">
    <p:bg>
      <p:bgPr>
        <a:solidFill>
          <a:schemeClr val="accent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2020/9/13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0631" y="1916832"/>
            <a:ext cx="10341293" cy="1107996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rtlCol="0">
            <a:spAutoFit/>
          </a:bodyPr>
          <a:lstStyle/>
          <a:p>
            <a:pPr algn="r"/>
            <a:r>
              <a:rPr lang="zh-CN" altLang="en-US" sz="6600" b="1" dirty="0" smtClean="0">
                <a:ln w="12700">
                  <a:noFill/>
                  <a:prstDash val="solid"/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校园欺凌防治教师如何行动</a:t>
            </a:r>
            <a:endParaRPr lang="zh-CN" altLang="en-US" sz="6600" b="1" dirty="0">
              <a:ln w="12700">
                <a:noFill/>
                <a:prstDash val="solid"/>
              </a:ln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3502918" y="3501008"/>
            <a:ext cx="4800533" cy="69294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088" tIns="47544" rIns="95088" bIns="47544" anchor="ctr"/>
          <a:lstStyle/>
          <a:p>
            <a:pPr algn="ctr">
              <a:defRPr/>
            </a:pPr>
            <a:r>
              <a:rPr lang="zh-CN" altLang="en-US" sz="3200" dirty="0" smtClean="0">
                <a:solidFill>
                  <a:schemeClr val="tx1"/>
                </a:solidFill>
                <a:cs typeface="+mn-ea"/>
                <a:sym typeface="+mn-lt"/>
              </a:rPr>
              <a:t>主讲人：田明海</a:t>
            </a:r>
            <a:endParaRPr lang="zh-CN" altLang="en-US" sz="32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58702" cy="148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58702" y="332656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333300"/>
                </a:solidFill>
              </a:rPr>
              <a:t>湘西州第二民族中学</a:t>
            </a:r>
            <a:endParaRPr lang="zh-CN" altLang="en-US" sz="3200" dirty="0">
              <a:solidFill>
                <a:srgbClr val="33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71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8471470" y="3717032"/>
            <a:ext cx="3312368" cy="531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 smtClean="0"/>
              <a:t>         增强学生的同理心</a:t>
            </a:r>
            <a:endParaRPr lang="zh-CN" altLang="en-US" sz="2400" b="1" dirty="0"/>
          </a:p>
        </p:txBody>
      </p:sp>
      <p:sp>
        <p:nvSpPr>
          <p:cNvPr id="13" name="矩形 12"/>
          <p:cNvSpPr/>
          <p:nvPr/>
        </p:nvSpPr>
        <p:spPr>
          <a:xfrm>
            <a:off x="8255446" y="1844824"/>
            <a:ext cx="36004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 smtClean="0"/>
              <a:t>        创造“做好事的机会”，学会承担责任，关心他人</a:t>
            </a:r>
            <a:endParaRPr lang="zh-CN" altLang="en-US" sz="2400" b="1" dirty="0"/>
          </a:p>
        </p:txBody>
      </p:sp>
      <p:grpSp>
        <p:nvGrpSpPr>
          <p:cNvPr id="3" name="组合 13"/>
          <p:cNvGrpSpPr/>
          <p:nvPr/>
        </p:nvGrpSpPr>
        <p:grpSpPr>
          <a:xfrm>
            <a:off x="4121357" y="1254246"/>
            <a:ext cx="1698343" cy="2542903"/>
            <a:chOff x="4229490" y="1630762"/>
            <a:chExt cx="1698564" cy="2542903"/>
          </a:xfrm>
          <a:solidFill>
            <a:schemeClr val="accent1"/>
          </a:solidFill>
        </p:grpSpPr>
        <p:sp>
          <p:nvSpPr>
            <p:cNvPr id="18" name="五角星 17"/>
            <p:cNvSpPr/>
            <p:nvPr/>
          </p:nvSpPr>
          <p:spPr>
            <a:xfrm>
              <a:off x="4229490" y="1630762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609785" y="2050007"/>
              <a:ext cx="937972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600" b="1" dirty="0" smtClean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干预</a:t>
              </a:r>
              <a:endParaRPr lang="zh-CN" altLang="en-US" sz="6600" b="1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4" name="组合 19"/>
          <p:cNvGrpSpPr/>
          <p:nvPr/>
        </p:nvGrpSpPr>
        <p:grpSpPr>
          <a:xfrm>
            <a:off x="4222998" y="3501008"/>
            <a:ext cx="1698343" cy="1698560"/>
            <a:chOff x="4229490" y="3687766"/>
            <a:chExt cx="1698564" cy="1698560"/>
          </a:xfrm>
          <a:solidFill>
            <a:schemeClr val="accent3"/>
          </a:solidFill>
        </p:grpSpPr>
        <p:sp>
          <p:nvSpPr>
            <p:cNvPr id="21" name="五角星 20"/>
            <p:cNvSpPr/>
            <p:nvPr/>
          </p:nvSpPr>
          <p:spPr>
            <a:xfrm rot="10800000">
              <a:off x="4229490" y="3687766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4619379" y="3874760"/>
              <a:ext cx="929507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600" b="1" dirty="0" smtClean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预</a:t>
              </a:r>
              <a:endParaRPr lang="zh-CN" altLang="en-US" sz="6600" b="1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" name="组合 22"/>
          <p:cNvGrpSpPr/>
          <p:nvPr/>
        </p:nvGrpSpPr>
        <p:grpSpPr>
          <a:xfrm>
            <a:off x="6167214" y="1268760"/>
            <a:ext cx="1698343" cy="1698560"/>
            <a:chOff x="6275613" y="1645276"/>
            <a:chExt cx="1698564" cy="1698560"/>
          </a:xfrm>
          <a:solidFill>
            <a:schemeClr val="accent2"/>
          </a:solidFill>
        </p:grpSpPr>
        <p:sp>
          <p:nvSpPr>
            <p:cNvPr id="24" name="五角星 23"/>
            <p:cNvSpPr/>
            <p:nvPr/>
          </p:nvSpPr>
          <p:spPr>
            <a:xfrm>
              <a:off x="6275613" y="1645276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6605606" y="2133480"/>
              <a:ext cx="1038575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000" b="1" dirty="0" smtClean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策</a:t>
              </a:r>
              <a:endParaRPr lang="zh-CN" altLang="en-US" sz="6000" b="1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4" name="组合 25"/>
          <p:cNvGrpSpPr/>
          <p:nvPr/>
        </p:nvGrpSpPr>
        <p:grpSpPr>
          <a:xfrm>
            <a:off x="6167214" y="3284984"/>
            <a:ext cx="1698343" cy="1698560"/>
            <a:chOff x="6275613" y="3673251"/>
            <a:chExt cx="1698564" cy="1698560"/>
          </a:xfrm>
          <a:solidFill>
            <a:schemeClr val="accent4"/>
          </a:solidFill>
        </p:grpSpPr>
        <p:sp>
          <p:nvSpPr>
            <p:cNvPr id="27" name="五角星 26"/>
            <p:cNvSpPr/>
            <p:nvPr/>
          </p:nvSpPr>
          <p:spPr>
            <a:xfrm rot="10800000">
              <a:off x="6275613" y="3673251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611532" y="3874760"/>
              <a:ext cx="1051921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600" b="1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略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1270670" y="1628800"/>
            <a:ext cx="2700004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18542" y="3212976"/>
            <a:ext cx="3348076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 smtClean="0"/>
              <a:t>          帮助学生参与更有建设性、娱乐性和有活力的活动</a:t>
            </a:r>
            <a:endParaRPr lang="zh-CN" altLang="en-US" sz="2400" b="1" dirty="0"/>
          </a:p>
        </p:txBody>
      </p:sp>
      <p:sp>
        <p:nvSpPr>
          <p:cNvPr id="29" name="矩形 28"/>
          <p:cNvSpPr/>
          <p:nvPr/>
        </p:nvSpPr>
        <p:spPr>
          <a:xfrm>
            <a:off x="118542" y="1700808"/>
            <a:ext cx="4085797" cy="1012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 smtClean="0"/>
              <a:t>            谈心、表达感受、倾诉情绪</a:t>
            </a:r>
            <a:endParaRPr lang="zh-CN" alt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9055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三、干预潜在的欺凌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" name="斜纹 35"/>
          <p:cNvSpPr/>
          <p:nvPr/>
        </p:nvSpPr>
        <p:spPr>
          <a:xfrm>
            <a:off x="118542" y="836712"/>
            <a:ext cx="5832648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7" name="L 形 36"/>
          <p:cNvSpPr/>
          <p:nvPr/>
        </p:nvSpPr>
        <p:spPr>
          <a:xfrm>
            <a:off x="982638" y="764704"/>
            <a:ext cx="3600400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L 形 37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4799062" y="2780928"/>
            <a:ext cx="2592288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CC0000"/>
                </a:solidFill>
              </a:rPr>
              <a:t>对 欺 凌 者</a:t>
            </a:r>
            <a:endParaRPr lang="zh-CN" altLang="en-US" sz="3600" b="1" dirty="0">
              <a:solidFill>
                <a:srgbClr val="CC0000"/>
              </a:solidFill>
            </a:endParaRPr>
          </a:p>
        </p:txBody>
      </p:sp>
      <p:sp>
        <p:nvSpPr>
          <p:cNvPr id="56" name="空心弧 55"/>
          <p:cNvSpPr/>
          <p:nvPr/>
        </p:nvSpPr>
        <p:spPr>
          <a:xfrm>
            <a:off x="5087094" y="2564904"/>
            <a:ext cx="2088232" cy="50405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58702" y="573325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                             帮助学生辨别是非也是必不可少的</a:t>
            </a:r>
            <a:endParaRPr lang="zh-CN" altLang="en-US" sz="2400" dirty="0"/>
          </a:p>
        </p:txBody>
      </p:sp>
      <p:sp>
        <p:nvSpPr>
          <p:cNvPr id="40" name="笑脸 39"/>
          <p:cNvSpPr/>
          <p:nvPr/>
        </p:nvSpPr>
        <p:spPr>
          <a:xfrm>
            <a:off x="2854846" y="5661248"/>
            <a:ext cx="576064" cy="62636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笑脸 40"/>
          <p:cNvSpPr/>
          <p:nvPr/>
        </p:nvSpPr>
        <p:spPr>
          <a:xfrm>
            <a:off x="118542" y="3068960"/>
            <a:ext cx="579834" cy="6983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笑脸 41"/>
          <p:cNvSpPr/>
          <p:nvPr/>
        </p:nvSpPr>
        <p:spPr>
          <a:xfrm>
            <a:off x="190550" y="1484784"/>
            <a:ext cx="579834" cy="6983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笑脸 42"/>
          <p:cNvSpPr/>
          <p:nvPr/>
        </p:nvSpPr>
        <p:spPr>
          <a:xfrm>
            <a:off x="8183438" y="1628800"/>
            <a:ext cx="579834" cy="6983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笑脸 43"/>
          <p:cNvSpPr/>
          <p:nvPr/>
        </p:nvSpPr>
        <p:spPr>
          <a:xfrm>
            <a:off x="8327454" y="3717032"/>
            <a:ext cx="576064" cy="62636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23" grpId="0"/>
      <p:bldP spid="26" grpId="0"/>
      <p:bldP spid="29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8327454" y="3861048"/>
            <a:ext cx="2700004" cy="1318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 smtClean="0"/>
              <a:t>4.</a:t>
            </a:r>
            <a:r>
              <a:rPr lang="zh-CN" altLang="en-US" sz="3200" b="1" dirty="0" smtClean="0"/>
              <a:t>建议加入学校反欺凌小组</a:t>
            </a:r>
            <a:endParaRPr lang="zh-CN" altLang="en-US" sz="3200" b="1" dirty="0"/>
          </a:p>
        </p:txBody>
      </p:sp>
      <p:sp>
        <p:nvSpPr>
          <p:cNvPr id="13" name="矩形 12"/>
          <p:cNvSpPr/>
          <p:nvPr/>
        </p:nvSpPr>
        <p:spPr>
          <a:xfrm>
            <a:off x="766614" y="3725195"/>
            <a:ext cx="3221701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 smtClean="0"/>
              <a:t>3.</a:t>
            </a:r>
            <a:r>
              <a:rPr lang="zh-CN" altLang="en-US" sz="3200" b="1" dirty="0" smtClean="0"/>
              <a:t>安排比较活泼阳光的孩子与他为伴</a:t>
            </a:r>
            <a:endParaRPr lang="zh-CN" altLang="en-US" sz="3200" b="1" dirty="0"/>
          </a:p>
        </p:txBody>
      </p:sp>
      <p:grpSp>
        <p:nvGrpSpPr>
          <p:cNvPr id="3" name="组合 13"/>
          <p:cNvGrpSpPr/>
          <p:nvPr/>
        </p:nvGrpSpPr>
        <p:grpSpPr>
          <a:xfrm>
            <a:off x="4121357" y="1254246"/>
            <a:ext cx="1698343" cy="2542903"/>
            <a:chOff x="4229490" y="1630762"/>
            <a:chExt cx="1698564" cy="2542903"/>
          </a:xfrm>
          <a:solidFill>
            <a:schemeClr val="accent1"/>
          </a:solidFill>
        </p:grpSpPr>
        <p:sp>
          <p:nvSpPr>
            <p:cNvPr id="18" name="五角星 17"/>
            <p:cNvSpPr/>
            <p:nvPr/>
          </p:nvSpPr>
          <p:spPr>
            <a:xfrm>
              <a:off x="4229490" y="1630762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609785" y="2050007"/>
              <a:ext cx="937972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600" b="1" dirty="0" smtClean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干预</a:t>
              </a:r>
              <a:endParaRPr lang="zh-CN" altLang="en-US" sz="6600" b="1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4" name="组合 19"/>
          <p:cNvGrpSpPr/>
          <p:nvPr/>
        </p:nvGrpSpPr>
        <p:grpSpPr>
          <a:xfrm>
            <a:off x="4222998" y="3501008"/>
            <a:ext cx="1698343" cy="1698560"/>
            <a:chOff x="4229490" y="3687766"/>
            <a:chExt cx="1698564" cy="1698560"/>
          </a:xfrm>
          <a:solidFill>
            <a:schemeClr val="accent3"/>
          </a:solidFill>
        </p:grpSpPr>
        <p:sp>
          <p:nvSpPr>
            <p:cNvPr id="21" name="五角星 20"/>
            <p:cNvSpPr/>
            <p:nvPr/>
          </p:nvSpPr>
          <p:spPr>
            <a:xfrm rot="10800000">
              <a:off x="4229490" y="3687766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4619379" y="3874760"/>
              <a:ext cx="929507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600" b="1" dirty="0" smtClean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预</a:t>
              </a:r>
              <a:endParaRPr lang="zh-CN" altLang="en-US" sz="6600" b="1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" name="组合 22"/>
          <p:cNvGrpSpPr/>
          <p:nvPr/>
        </p:nvGrpSpPr>
        <p:grpSpPr>
          <a:xfrm>
            <a:off x="6167214" y="1268760"/>
            <a:ext cx="1698343" cy="1698560"/>
            <a:chOff x="6275613" y="1645276"/>
            <a:chExt cx="1698564" cy="1698560"/>
          </a:xfrm>
          <a:solidFill>
            <a:schemeClr val="accent2"/>
          </a:solidFill>
        </p:grpSpPr>
        <p:sp>
          <p:nvSpPr>
            <p:cNvPr id="24" name="五角星 23"/>
            <p:cNvSpPr/>
            <p:nvPr/>
          </p:nvSpPr>
          <p:spPr>
            <a:xfrm>
              <a:off x="6275613" y="1645276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6605606" y="2133480"/>
              <a:ext cx="1038575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000" b="1" dirty="0" smtClean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策</a:t>
              </a:r>
              <a:endParaRPr lang="zh-CN" altLang="en-US" sz="6000" b="1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6" name="组合 25"/>
          <p:cNvGrpSpPr/>
          <p:nvPr/>
        </p:nvGrpSpPr>
        <p:grpSpPr>
          <a:xfrm>
            <a:off x="6167214" y="3284984"/>
            <a:ext cx="1698343" cy="1698560"/>
            <a:chOff x="6275613" y="3673251"/>
            <a:chExt cx="1698564" cy="1698560"/>
          </a:xfrm>
          <a:solidFill>
            <a:schemeClr val="accent4"/>
          </a:solidFill>
        </p:grpSpPr>
        <p:sp>
          <p:nvSpPr>
            <p:cNvPr id="27" name="五角星 26"/>
            <p:cNvSpPr/>
            <p:nvPr/>
          </p:nvSpPr>
          <p:spPr>
            <a:xfrm rot="10800000">
              <a:off x="6275613" y="3673251"/>
              <a:ext cx="1698564" cy="1698560"/>
            </a:xfrm>
            <a:prstGeom prst="star5">
              <a:avLst>
                <a:gd name="adj" fmla="val 36401"/>
                <a:gd name="hf" fmla="val 105146"/>
                <a:gd name="vf" fmla="val 1105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611532" y="3874760"/>
              <a:ext cx="1051921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6600" b="1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略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1270670" y="1628800"/>
            <a:ext cx="2700004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8255446" y="1484784"/>
            <a:ext cx="3456384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 smtClean="0"/>
              <a:t>2 .</a:t>
            </a:r>
            <a:r>
              <a:rPr lang="zh-CN" altLang="en-US" sz="3200" b="1" dirty="0" smtClean="0"/>
              <a:t>给他提供讲话的机会，增强其自尊和自信</a:t>
            </a:r>
            <a:endParaRPr lang="zh-CN" altLang="en-US" sz="3200" b="1" dirty="0"/>
          </a:p>
        </p:txBody>
      </p:sp>
      <p:sp>
        <p:nvSpPr>
          <p:cNvPr id="29" name="矩形 28"/>
          <p:cNvSpPr/>
          <p:nvPr/>
        </p:nvSpPr>
        <p:spPr>
          <a:xfrm>
            <a:off x="766614" y="1700808"/>
            <a:ext cx="3221701" cy="1318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 smtClean="0"/>
              <a:t>1.</a:t>
            </a:r>
            <a:r>
              <a:rPr lang="zh-CN" altLang="en-US" sz="3200" b="1" dirty="0" smtClean="0"/>
              <a:t>谈心、诊断或确认感受</a:t>
            </a:r>
            <a:endParaRPr lang="zh-CN" alt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9055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三、干预潜在的欺凌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斜纹 30"/>
          <p:cNvSpPr/>
          <p:nvPr/>
        </p:nvSpPr>
        <p:spPr>
          <a:xfrm>
            <a:off x="118542" y="836712"/>
            <a:ext cx="6480720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L 形 31"/>
          <p:cNvSpPr/>
          <p:nvPr/>
        </p:nvSpPr>
        <p:spPr>
          <a:xfrm>
            <a:off x="982638" y="764704"/>
            <a:ext cx="475252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L 形 32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4583038" y="2852936"/>
            <a:ext cx="2952328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CC0000"/>
                </a:solidFill>
              </a:rPr>
              <a:t>对 被欺 凌 者</a:t>
            </a:r>
            <a:endParaRPr lang="zh-CN" altLang="en-US" sz="3600" b="1" dirty="0">
              <a:solidFill>
                <a:srgbClr val="CC0000"/>
              </a:solidFill>
            </a:endParaRPr>
          </a:p>
        </p:txBody>
      </p:sp>
      <p:sp>
        <p:nvSpPr>
          <p:cNvPr id="35" name="空心弧 34"/>
          <p:cNvSpPr/>
          <p:nvPr/>
        </p:nvSpPr>
        <p:spPr>
          <a:xfrm>
            <a:off x="5015086" y="2636912"/>
            <a:ext cx="2088232" cy="50405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23" grpId="0"/>
      <p:bldP spid="26" grpId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叶根友毛笔行书2.0版" pitchFamily="2" charset="-122"/>
                <a:ea typeface="叶根友毛笔行书2.0版" pitchFamily="2" charset="-122"/>
              </a:rPr>
              <a:t>     干预的首要步骤</a:t>
            </a:r>
            <a:r>
              <a:rPr lang="en-US" altLang="zh-CN" sz="3600" b="1" dirty="0" smtClean="0">
                <a:solidFill>
                  <a:schemeClr val="accent1">
                    <a:lumMod val="50000"/>
                  </a:schemeClr>
                </a:solidFill>
                <a:latin typeface="叶根友毛笔行书2.0版" pitchFamily="2" charset="-122"/>
                <a:ea typeface="叶根友毛笔行书2.0版" pitchFamily="2" charset="-122"/>
              </a:rPr>
              <a:t>—</a:t>
            </a: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叶根友毛笔行书2.0版" pitchFamily="2" charset="-122"/>
                <a:ea typeface="叶根友毛笔行书2.0版" pitchFamily="2" charset="-122"/>
              </a:rPr>
              <a:t>谈心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  <a:latin typeface="叶根友毛笔行书2.0版" pitchFamily="2" charset="-122"/>
              <a:ea typeface="叶根友毛笔行书2.0版" pitchFamily="2" charset="-122"/>
            </a:endParaRPr>
          </a:p>
        </p:txBody>
      </p:sp>
      <p:sp>
        <p:nvSpPr>
          <p:cNvPr id="3" name="斜纹 2"/>
          <p:cNvSpPr/>
          <p:nvPr/>
        </p:nvSpPr>
        <p:spPr>
          <a:xfrm>
            <a:off x="118542" y="836712"/>
            <a:ext cx="7704856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L 形 3"/>
          <p:cNvSpPr/>
          <p:nvPr/>
        </p:nvSpPr>
        <p:spPr>
          <a:xfrm>
            <a:off x="982638" y="764704"/>
            <a:ext cx="475252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L 形 4"/>
          <p:cNvSpPr/>
          <p:nvPr/>
        </p:nvSpPr>
        <p:spPr>
          <a:xfrm>
            <a:off x="0" y="0"/>
            <a:ext cx="118542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1" name="组合 120"/>
          <p:cNvGrpSpPr/>
          <p:nvPr/>
        </p:nvGrpSpPr>
        <p:grpSpPr>
          <a:xfrm>
            <a:off x="2926854" y="2708920"/>
            <a:ext cx="1163487" cy="1747838"/>
            <a:chOff x="2052030" y="3002321"/>
            <a:chExt cx="1163638" cy="1747838"/>
          </a:xfrm>
        </p:grpSpPr>
        <p:sp>
          <p:nvSpPr>
            <p:cNvPr id="122" name="任意多边形 121"/>
            <p:cNvSpPr/>
            <p:nvPr/>
          </p:nvSpPr>
          <p:spPr>
            <a:xfrm rot="12966304">
              <a:off x="2052030" y="3718284"/>
              <a:ext cx="1163638" cy="1031875"/>
            </a:xfrm>
            <a:custGeom>
              <a:avLst/>
              <a:gdLst>
                <a:gd name="connsiteX0" fmla="*/ 1052874 w 1164173"/>
                <a:gd name="connsiteY0" fmla="*/ 962340 h 1031654"/>
                <a:gd name="connsiteX1" fmla="*/ 1069057 w 1164173"/>
                <a:gd name="connsiteY1" fmla="*/ 858943 h 1031654"/>
                <a:gd name="connsiteX2" fmla="*/ 965659 w 1164173"/>
                <a:gd name="connsiteY2" fmla="*/ 842761 h 1031654"/>
                <a:gd name="connsiteX3" fmla="*/ 949477 w 1164173"/>
                <a:gd name="connsiteY3" fmla="*/ 946158 h 1031654"/>
                <a:gd name="connsiteX4" fmla="*/ 1052874 w 1164173"/>
                <a:gd name="connsiteY4" fmla="*/ 962340 h 1031654"/>
                <a:gd name="connsiteX5" fmla="*/ 1135899 w 1164173"/>
                <a:gd name="connsiteY5" fmla="*/ 1003380 h 1031654"/>
                <a:gd name="connsiteX6" fmla="*/ 1067640 w 1164173"/>
                <a:gd name="connsiteY6" fmla="*/ 1031654 h 1031654"/>
                <a:gd name="connsiteX7" fmla="*/ 102307 w 1164173"/>
                <a:gd name="connsiteY7" fmla="*/ 1031654 h 1031654"/>
                <a:gd name="connsiteX8" fmla="*/ 64732 w 1164173"/>
                <a:gd name="connsiteY8" fmla="*/ 1024068 h 1031654"/>
                <a:gd name="connsiteX9" fmla="*/ 59198 w 1164173"/>
                <a:gd name="connsiteY9" fmla="*/ 1020337 h 1031654"/>
                <a:gd name="connsiteX10" fmla="*/ 48283 w 1164173"/>
                <a:gd name="connsiteY10" fmla="*/ 1015422 h 1031654"/>
                <a:gd name="connsiteX11" fmla="*/ 36524 w 1164173"/>
                <a:gd name="connsiteY11" fmla="*/ 1005050 h 1031654"/>
                <a:gd name="connsiteX12" fmla="*/ 34048 w 1164173"/>
                <a:gd name="connsiteY12" fmla="*/ 1003380 h 1031654"/>
                <a:gd name="connsiteX13" fmla="*/ 33191 w 1164173"/>
                <a:gd name="connsiteY13" fmla="*/ 1002110 h 1031654"/>
                <a:gd name="connsiteX14" fmla="*/ 19535 w 1164173"/>
                <a:gd name="connsiteY14" fmla="*/ 990064 h 1031654"/>
                <a:gd name="connsiteX15" fmla="*/ 12949 w 1164173"/>
                <a:gd name="connsiteY15" fmla="*/ 883555 h 1031654"/>
                <a:gd name="connsiteX16" fmla="*/ 495615 w 1164173"/>
                <a:gd name="connsiteY16" fmla="*/ 47552 h 1031654"/>
                <a:gd name="connsiteX17" fmla="*/ 520972 w 1164173"/>
                <a:gd name="connsiteY17" fmla="*/ 18805 h 1031654"/>
                <a:gd name="connsiteX18" fmla="*/ 534039 w 1164173"/>
                <a:gd name="connsiteY18" fmla="*/ 12428 h 1031654"/>
                <a:gd name="connsiteX19" fmla="*/ 534278 w 1164173"/>
                <a:gd name="connsiteY19" fmla="*/ 12218 h 1031654"/>
                <a:gd name="connsiteX20" fmla="*/ 536772 w 1164173"/>
                <a:gd name="connsiteY20" fmla="*/ 11095 h 1031654"/>
                <a:gd name="connsiteX21" fmla="*/ 554231 w 1164173"/>
                <a:gd name="connsiteY21" fmla="*/ 2574 h 1031654"/>
                <a:gd name="connsiteX22" fmla="*/ 561466 w 1164173"/>
                <a:gd name="connsiteY22" fmla="*/ 2070 h 1031654"/>
                <a:gd name="connsiteX23" fmla="*/ 570612 w 1164173"/>
                <a:gd name="connsiteY23" fmla="*/ 0 h 1031654"/>
                <a:gd name="connsiteX24" fmla="*/ 580884 w 1164173"/>
                <a:gd name="connsiteY24" fmla="*/ 716 h 1031654"/>
                <a:gd name="connsiteX25" fmla="*/ 591149 w 1164173"/>
                <a:gd name="connsiteY25" fmla="*/ 1 h 1031654"/>
                <a:gd name="connsiteX26" fmla="*/ 600288 w 1164173"/>
                <a:gd name="connsiteY26" fmla="*/ 2070 h 1031654"/>
                <a:gd name="connsiteX27" fmla="*/ 607528 w 1164173"/>
                <a:gd name="connsiteY27" fmla="*/ 2574 h 1031654"/>
                <a:gd name="connsiteX28" fmla="*/ 625016 w 1164173"/>
                <a:gd name="connsiteY28" fmla="*/ 11107 h 1031654"/>
                <a:gd name="connsiteX29" fmla="*/ 627483 w 1164173"/>
                <a:gd name="connsiteY29" fmla="*/ 12218 h 1031654"/>
                <a:gd name="connsiteX30" fmla="*/ 627718 w 1164173"/>
                <a:gd name="connsiteY30" fmla="*/ 12426 h 1031654"/>
                <a:gd name="connsiteX31" fmla="*/ 640787 w 1164173"/>
                <a:gd name="connsiteY31" fmla="*/ 18804 h 1031654"/>
                <a:gd name="connsiteX32" fmla="*/ 666144 w 1164173"/>
                <a:gd name="connsiteY32" fmla="*/ 47552 h 1031654"/>
                <a:gd name="connsiteX33" fmla="*/ 1148811 w 1164173"/>
                <a:gd name="connsiteY33" fmla="*/ 883554 h 1031654"/>
                <a:gd name="connsiteX34" fmla="*/ 1150460 w 1164173"/>
                <a:gd name="connsiteY34" fmla="*/ 888458 h 1031654"/>
                <a:gd name="connsiteX35" fmla="*/ 1156587 w 1164173"/>
                <a:gd name="connsiteY35" fmla="*/ 897546 h 1031654"/>
                <a:gd name="connsiteX36" fmla="*/ 1164173 w 1164173"/>
                <a:gd name="connsiteY36" fmla="*/ 935121 h 1031654"/>
                <a:gd name="connsiteX37" fmla="*/ 1135899 w 1164173"/>
                <a:gd name="connsiteY37" fmla="*/ 1003380 h 1031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164173" h="1031654">
                  <a:moveTo>
                    <a:pt x="1052874" y="962340"/>
                  </a:moveTo>
                  <a:cubicBezTo>
                    <a:pt x="1085896" y="938256"/>
                    <a:pt x="1093141" y="891964"/>
                    <a:pt x="1069057" y="858943"/>
                  </a:cubicBezTo>
                  <a:cubicBezTo>
                    <a:pt x="1044973" y="825922"/>
                    <a:pt x="998680" y="818677"/>
                    <a:pt x="965659" y="842761"/>
                  </a:cubicBezTo>
                  <a:cubicBezTo>
                    <a:pt x="932638" y="866845"/>
                    <a:pt x="925393" y="913137"/>
                    <a:pt x="949477" y="946158"/>
                  </a:cubicBezTo>
                  <a:cubicBezTo>
                    <a:pt x="973561" y="979179"/>
                    <a:pt x="1019853" y="986424"/>
                    <a:pt x="1052874" y="962340"/>
                  </a:cubicBezTo>
                  <a:close/>
                  <a:moveTo>
                    <a:pt x="1135899" y="1003380"/>
                  </a:moveTo>
                  <a:cubicBezTo>
                    <a:pt x="1118430" y="1020849"/>
                    <a:pt x="1094297" y="1031654"/>
                    <a:pt x="1067640" y="1031654"/>
                  </a:cubicBezTo>
                  <a:lnTo>
                    <a:pt x="102307" y="1031654"/>
                  </a:lnTo>
                  <a:cubicBezTo>
                    <a:pt x="88978" y="1031654"/>
                    <a:pt x="76281" y="1028953"/>
                    <a:pt x="64732" y="1024068"/>
                  </a:cubicBezTo>
                  <a:lnTo>
                    <a:pt x="59198" y="1020337"/>
                  </a:lnTo>
                  <a:lnTo>
                    <a:pt x="48283" y="1015422"/>
                  </a:lnTo>
                  <a:lnTo>
                    <a:pt x="36524" y="1005050"/>
                  </a:lnTo>
                  <a:lnTo>
                    <a:pt x="34048" y="1003380"/>
                  </a:lnTo>
                  <a:lnTo>
                    <a:pt x="33191" y="1002110"/>
                  </a:lnTo>
                  <a:lnTo>
                    <a:pt x="19535" y="990064"/>
                  </a:lnTo>
                  <a:cubicBezTo>
                    <a:pt x="-3144" y="960050"/>
                    <a:pt x="-7044" y="918183"/>
                    <a:pt x="12949" y="883555"/>
                  </a:cubicBezTo>
                  <a:lnTo>
                    <a:pt x="495615" y="47552"/>
                  </a:lnTo>
                  <a:cubicBezTo>
                    <a:pt x="502280" y="36009"/>
                    <a:pt x="510968" y="26364"/>
                    <a:pt x="520972" y="18805"/>
                  </a:cubicBezTo>
                  <a:lnTo>
                    <a:pt x="534039" y="12428"/>
                  </a:lnTo>
                  <a:lnTo>
                    <a:pt x="534278" y="12218"/>
                  </a:lnTo>
                  <a:lnTo>
                    <a:pt x="536772" y="11095"/>
                  </a:lnTo>
                  <a:lnTo>
                    <a:pt x="554231" y="2574"/>
                  </a:lnTo>
                  <a:lnTo>
                    <a:pt x="561466" y="2070"/>
                  </a:lnTo>
                  <a:lnTo>
                    <a:pt x="570612" y="0"/>
                  </a:lnTo>
                  <a:lnTo>
                    <a:pt x="580884" y="716"/>
                  </a:lnTo>
                  <a:lnTo>
                    <a:pt x="591149" y="1"/>
                  </a:lnTo>
                  <a:lnTo>
                    <a:pt x="600288" y="2070"/>
                  </a:lnTo>
                  <a:lnTo>
                    <a:pt x="607528" y="2574"/>
                  </a:lnTo>
                  <a:lnTo>
                    <a:pt x="625016" y="11107"/>
                  </a:lnTo>
                  <a:lnTo>
                    <a:pt x="627483" y="12218"/>
                  </a:lnTo>
                  <a:lnTo>
                    <a:pt x="627718" y="12426"/>
                  </a:lnTo>
                  <a:lnTo>
                    <a:pt x="640787" y="18804"/>
                  </a:lnTo>
                  <a:cubicBezTo>
                    <a:pt x="650792" y="26363"/>
                    <a:pt x="659480" y="36009"/>
                    <a:pt x="666144" y="47552"/>
                  </a:cubicBezTo>
                  <a:lnTo>
                    <a:pt x="1148811" y="883554"/>
                  </a:lnTo>
                  <a:lnTo>
                    <a:pt x="1150460" y="888458"/>
                  </a:lnTo>
                  <a:lnTo>
                    <a:pt x="1156587" y="897546"/>
                  </a:lnTo>
                  <a:cubicBezTo>
                    <a:pt x="1161472" y="909095"/>
                    <a:pt x="1164173" y="921792"/>
                    <a:pt x="1164173" y="935121"/>
                  </a:cubicBezTo>
                  <a:cubicBezTo>
                    <a:pt x="1164173" y="961778"/>
                    <a:pt x="1153368" y="985911"/>
                    <a:pt x="1135899" y="100338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123" name="直接箭头连接符 122"/>
            <p:cNvCxnSpPr/>
            <p:nvPr/>
          </p:nvCxnSpPr>
          <p:spPr>
            <a:xfrm flipV="1">
              <a:off x="2494943" y="3002321"/>
              <a:ext cx="0" cy="504825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文本框 5"/>
            <p:cNvSpPr txBox="1">
              <a:spLocks noChangeArrowheads="1"/>
            </p:cNvSpPr>
            <p:nvPr/>
          </p:nvSpPr>
          <p:spPr bwMode="auto">
            <a:xfrm>
              <a:off x="2531455" y="3975459"/>
              <a:ext cx="42511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600" dirty="0">
                  <a:solidFill>
                    <a:schemeClr val="bg1"/>
                  </a:solidFill>
                  <a:latin typeface="+mj-ea"/>
                  <a:ea typeface="+mj-ea"/>
                </a:rPr>
                <a:t>01</a:t>
              </a:r>
              <a:endParaRPr lang="zh-CN" altLang="en-US" sz="16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5" name="组合 124"/>
          <p:cNvGrpSpPr/>
          <p:nvPr/>
        </p:nvGrpSpPr>
        <p:grpSpPr>
          <a:xfrm>
            <a:off x="5087094" y="3068960"/>
            <a:ext cx="1346025" cy="1973262"/>
            <a:chOff x="3853843" y="3334109"/>
            <a:chExt cx="1346200" cy="1973262"/>
          </a:xfrm>
        </p:grpSpPr>
        <p:sp>
          <p:nvSpPr>
            <p:cNvPr id="126" name="任意多边形 125"/>
            <p:cNvSpPr/>
            <p:nvPr/>
          </p:nvSpPr>
          <p:spPr>
            <a:xfrm>
              <a:off x="3853843" y="3334109"/>
              <a:ext cx="1346200" cy="1446212"/>
            </a:xfrm>
            <a:custGeom>
              <a:avLst/>
              <a:gdLst>
                <a:gd name="connsiteX0" fmla="*/ 170487 w 1345719"/>
                <a:gd name="connsiteY0" fmla="*/ 1152570 h 1446325"/>
                <a:gd name="connsiteX1" fmla="*/ 75237 w 1345719"/>
                <a:gd name="connsiteY1" fmla="*/ 1245439 h 1446325"/>
                <a:gd name="connsiteX2" fmla="*/ 170487 w 1345719"/>
                <a:gd name="connsiteY2" fmla="*/ 1338308 h 1446325"/>
                <a:gd name="connsiteX3" fmla="*/ 265737 w 1345719"/>
                <a:gd name="connsiteY3" fmla="*/ 1245439 h 1446325"/>
                <a:gd name="connsiteX4" fmla="*/ 170487 w 1345719"/>
                <a:gd name="connsiteY4" fmla="*/ 1152570 h 1446325"/>
                <a:gd name="connsiteX5" fmla="*/ 229941 w 1345719"/>
                <a:gd name="connsiteY5" fmla="*/ 1457 h 1446325"/>
                <a:gd name="connsiteX6" fmla="*/ 319553 w 1345719"/>
                <a:gd name="connsiteY6" fmla="*/ 23145 h 1446325"/>
                <a:gd name="connsiteX7" fmla="*/ 1292832 w 1345719"/>
                <a:gd name="connsiteY7" fmla="*/ 733005 h 1446325"/>
                <a:gd name="connsiteX8" fmla="*/ 1325137 w 1345719"/>
                <a:gd name="connsiteY8" fmla="*/ 768284 h 1446325"/>
                <a:gd name="connsiteX9" fmla="*/ 1327973 w 1345719"/>
                <a:gd name="connsiteY9" fmla="*/ 776116 h 1446325"/>
                <a:gd name="connsiteX10" fmla="*/ 1335364 w 1345719"/>
                <a:gd name="connsiteY10" fmla="*/ 789097 h 1446325"/>
                <a:gd name="connsiteX11" fmla="*/ 1339593 w 1345719"/>
                <a:gd name="connsiteY11" fmla="*/ 808201 h 1446325"/>
                <a:gd name="connsiteX12" fmla="*/ 1340862 w 1345719"/>
                <a:gd name="connsiteY12" fmla="*/ 811706 h 1446325"/>
                <a:gd name="connsiteX13" fmla="*/ 1340792 w 1345719"/>
                <a:gd name="connsiteY13" fmla="*/ 813617 h 1446325"/>
                <a:gd name="connsiteX14" fmla="*/ 1345702 w 1345719"/>
                <a:gd name="connsiteY14" fmla="*/ 835803 h 1446325"/>
                <a:gd name="connsiteX15" fmla="*/ 1274021 w 1345719"/>
                <a:gd name="connsiteY15" fmla="*/ 948033 h 1446325"/>
                <a:gd name="connsiteX16" fmla="*/ 172626 w 1345719"/>
                <a:gd name="connsiteY16" fmla="*/ 1435987 h 1446325"/>
                <a:gd name="connsiteX17" fmla="*/ 125921 w 1345719"/>
                <a:gd name="connsiteY17" fmla="*/ 1446325 h 1446325"/>
                <a:gd name="connsiteX18" fmla="*/ 108057 w 1345719"/>
                <a:gd name="connsiteY18" fmla="*/ 1443146 h 1446325"/>
                <a:gd name="connsiteX19" fmla="*/ 107662 w 1345719"/>
                <a:gd name="connsiteY19" fmla="*/ 1443182 h 1446325"/>
                <a:gd name="connsiteX20" fmla="*/ 104321 w 1345719"/>
                <a:gd name="connsiteY20" fmla="*/ 1442479 h 1446325"/>
                <a:gd name="connsiteX21" fmla="*/ 80452 w 1345719"/>
                <a:gd name="connsiteY21" fmla="*/ 1438232 h 1446325"/>
                <a:gd name="connsiteX22" fmla="*/ 72788 w 1345719"/>
                <a:gd name="connsiteY22" fmla="*/ 1433421 h 1446325"/>
                <a:gd name="connsiteX23" fmla="*/ 62044 w 1345719"/>
                <a:gd name="connsiteY23" fmla="*/ 1428782 h 1446325"/>
                <a:gd name="connsiteX24" fmla="*/ 52214 w 1345719"/>
                <a:gd name="connsiteY24" fmla="*/ 1420507 h 1446325"/>
                <a:gd name="connsiteX25" fmla="*/ 41338 w 1345719"/>
                <a:gd name="connsiteY25" fmla="*/ 1413679 h 1446325"/>
                <a:gd name="connsiteX26" fmla="*/ 33645 w 1345719"/>
                <a:gd name="connsiteY26" fmla="*/ 1404872 h 1446325"/>
                <a:gd name="connsiteX27" fmla="*/ 26716 w 1345719"/>
                <a:gd name="connsiteY27" fmla="*/ 1399040 h 1446325"/>
                <a:gd name="connsiteX28" fmla="*/ 15359 w 1345719"/>
                <a:gd name="connsiteY28" fmla="*/ 1377578 h 1446325"/>
                <a:gd name="connsiteX29" fmla="*/ 13689 w 1345719"/>
                <a:gd name="connsiteY29" fmla="*/ 1374643 h 1446325"/>
                <a:gd name="connsiteX30" fmla="*/ 13605 w 1345719"/>
                <a:gd name="connsiteY30" fmla="*/ 1374261 h 1446325"/>
                <a:gd name="connsiteX31" fmla="*/ 5119 w 1345719"/>
                <a:gd name="connsiteY31" fmla="*/ 1358219 h 1446325"/>
                <a:gd name="connsiteX32" fmla="*/ 693 w 1345719"/>
                <a:gd name="connsiteY32" fmla="*/ 1310588 h 1446325"/>
                <a:gd name="connsiteX33" fmla="*/ 25982 w 1345719"/>
                <a:gd name="connsiteY33" fmla="*/ 1074146 h 1446325"/>
                <a:gd name="connsiteX34" fmla="*/ 332057 w 1345719"/>
                <a:gd name="connsiteY34" fmla="*/ 938546 h 1446325"/>
                <a:gd name="connsiteX35" fmla="*/ 389498 w 1345719"/>
                <a:gd name="connsiteY35" fmla="*/ 848612 h 1446325"/>
                <a:gd name="connsiteX36" fmla="*/ 385563 w 1345719"/>
                <a:gd name="connsiteY36" fmla="*/ 830832 h 1446325"/>
                <a:gd name="connsiteX37" fmla="*/ 385619 w 1345719"/>
                <a:gd name="connsiteY37" fmla="*/ 829301 h 1446325"/>
                <a:gd name="connsiteX38" fmla="*/ 384602 w 1345719"/>
                <a:gd name="connsiteY38" fmla="*/ 826493 h 1446325"/>
                <a:gd name="connsiteX39" fmla="*/ 381214 w 1345719"/>
                <a:gd name="connsiteY39" fmla="*/ 811184 h 1446325"/>
                <a:gd name="connsiteX40" fmla="*/ 375291 w 1345719"/>
                <a:gd name="connsiteY40" fmla="*/ 800781 h 1446325"/>
                <a:gd name="connsiteX41" fmla="*/ 373019 w 1345719"/>
                <a:gd name="connsiteY41" fmla="*/ 794506 h 1446325"/>
                <a:gd name="connsiteX42" fmla="*/ 347131 w 1345719"/>
                <a:gd name="connsiteY42" fmla="*/ 766235 h 1446325"/>
                <a:gd name="connsiteX43" fmla="*/ 79772 w 1345719"/>
                <a:gd name="connsiteY43" fmla="*/ 571237 h 1446325"/>
                <a:gd name="connsiteX44" fmla="*/ 128808 w 1345719"/>
                <a:gd name="connsiteY44" fmla="*/ 112775 h 1446325"/>
                <a:gd name="connsiteX45" fmla="*/ 130751 w 1345719"/>
                <a:gd name="connsiteY45" fmla="*/ 106618 h 1446325"/>
                <a:gd name="connsiteX46" fmla="*/ 131257 w 1345719"/>
                <a:gd name="connsiteY46" fmla="*/ 92950 h 1446325"/>
                <a:gd name="connsiteX47" fmla="*/ 151240 w 1345719"/>
                <a:gd name="connsiteY47" fmla="*/ 49487 h 1446325"/>
                <a:gd name="connsiteX48" fmla="*/ 229941 w 1345719"/>
                <a:gd name="connsiteY48" fmla="*/ 1457 h 144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345719" h="1446325">
                  <a:moveTo>
                    <a:pt x="170487" y="1152570"/>
                  </a:moveTo>
                  <a:cubicBezTo>
                    <a:pt x="117882" y="1152570"/>
                    <a:pt x="75237" y="1194149"/>
                    <a:pt x="75237" y="1245439"/>
                  </a:cubicBezTo>
                  <a:cubicBezTo>
                    <a:pt x="75237" y="1296729"/>
                    <a:pt x="117882" y="1338308"/>
                    <a:pt x="170487" y="1338308"/>
                  </a:cubicBezTo>
                  <a:cubicBezTo>
                    <a:pt x="223092" y="1338308"/>
                    <a:pt x="265737" y="1296729"/>
                    <a:pt x="265737" y="1245439"/>
                  </a:cubicBezTo>
                  <a:cubicBezTo>
                    <a:pt x="265737" y="1194149"/>
                    <a:pt x="223092" y="1152570"/>
                    <a:pt x="170487" y="1152570"/>
                  </a:cubicBezTo>
                  <a:close/>
                  <a:moveTo>
                    <a:pt x="229941" y="1457"/>
                  </a:moveTo>
                  <a:cubicBezTo>
                    <a:pt x="260400" y="-3310"/>
                    <a:pt x="292677" y="3543"/>
                    <a:pt x="319553" y="23145"/>
                  </a:cubicBezTo>
                  <a:lnTo>
                    <a:pt x="1292832" y="733005"/>
                  </a:lnTo>
                  <a:cubicBezTo>
                    <a:pt x="1306271" y="742807"/>
                    <a:pt x="1317086" y="754866"/>
                    <a:pt x="1325137" y="768284"/>
                  </a:cubicBezTo>
                  <a:lnTo>
                    <a:pt x="1327973" y="776116"/>
                  </a:lnTo>
                  <a:lnTo>
                    <a:pt x="1335364" y="789097"/>
                  </a:lnTo>
                  <a:lnTo>
                    <a:pt x="1339593" y="808201"/>
                  </a:lnTo>
                  <a:lnTo>
                    <a:pt x="1340862" y="811706"/>
                  </a:lnTo>
                  <a:lnTo>
                    <a:pt x="1340792" y="813617"/>
                  </a:lnTo>
                  <a:lnTo>
                    <a:pt x="1345702" y="835803"/>
                  </a:lnTo>
                  <a:cubicBezTo>
                    <a:pt x="1346497" y="882742"/>
                    <a:pt x="1319642" y="927821"/>
                    <a:pt x="1274021" y="948033"/>
                  </a:cubicBezTo>
                  <a:lnTo>
                    <a:pt x="172626" y="1435987"/>
                  </a:lnTo>
                  <a:cubicBezTo>
                    <a:pt x="157418" y="1442724"/>
                    <a:pt x="141565" y="1446060"/>
                    <a:pt x="125921" y="1446325"/>
                  </a:cubicBezTo>
                  <a:lnTo>
                    <a:pt x="108057" y="1443146"/>
                  </a:lnTo>
                  <a:lnTo>
                    <a:pt x="107662" y="1443182"/>
                  </a:lnTo>
                  <a:lnTo>
                    <a:pt x="104321" y="1442479"/>
                  </a:lnTo>
                  <a:lnTo>
                    <a:pt x="80452" y="1438232"/>
                  </a:lnTo>
                  <a:lnTo>
                    <a:pt x="72788" y="1433421"/>
                  </a:lnTo>
                  <a:lnTo>
                    <a:pt x="62044" y="1428782"/>
                  </a:lnTo>
                  <a:lnTo>
                    <a:pt x="52214" y="1420507"/>
                  </a:lnTo>
                  <a:lnTo>
                    <a:pt x="41338" y="1413679"/>
                  </a:lnTo>
                  <a:lnTo>
                    <a:pt x="33645" y="1404872"/>
                  </a:lnTo>
                  <a:lnTo>
                    <a:pt x="26716" y="1399040"/>
                  </a:lnTo>
                  <a:lnTo>
                    <a:pt x="15359" y="1377578"/>
                  </a:lnTo>
                  <a:lnTo>
                    <a:pt x="13689" y="1374643"/>
                  </a:lnTo>
                  <a:lnTo>
                    <a:pt x="13605" y="1374261"/>
                  </a:lnTo>
                  <a:lnTo>
                    <a:pt x="5119" y="1358219"/>
                  </a:lnTo>
                  <a:cubicBezTo>
                    <a:pt x="590" y="1343241"/>
                    <a:pt x="-1076" y="1327127"/>
                    <a:pt x="693" y="1310588"/>
                  </a:cubicBezTo>
                  <a:lnTo>
                    <a:pt x="25982" y="1074146"/>
                  </a:lnTo>
                  <a:lnTo>
                    <a:pt x="332057" y="938546"/>
                  </a:lnTo>
                  <a:cubicBezTo>
                    <a:pt x="368615" y="922349"/>
                    <a:pt x="390135" y="886225"/>
                    <a:pt x="389498" y="848612"/>
                  </a:cubicBezTo>
                  <a:lnTo>
                    <a:pt x="385563" y="830832"/>
                  </a:lnTo>
                  <a:lnTo>
                    <a:pt x="385619" y="829301"/>
                  </a:lnTo>
                  <a:lnTo>
                    <a:pt x="384602" y="826493"/>
                  </a:lnTo>
                  <a:lnTo>
                    <a:pt x="381214" y="811184"/>
                  </a:lnTo>
                  <a:lnTo>
                    <a:pt x="375291" y="800781"/>
                  </a:lnTo>
                  <a:lnTo>
                    <a:pt x="373019" y="794506"/>
                  </a:lnTo>
                  <a:cubicBezTo>
                    <a:pt x="366567" y="783753"/>
                    <a:pt x="357900" y="774089"/>
                    <a:pt x="347131" y="766235"/>
                  </a:cubicBezTo>
                  <a:lnTo>
                    <a:pt x="79772" y="571237"/>
                  </a:lnTo>
                  <a:lnTo>
                    <a:pt x="128808" y="112775"/>
                  </a:lnTo>
                  <a:lnTo>
                    <a:pt x="130751" y="106618"/>
                  </a:lnTo>
                  <a:lnTo>
                    <a:pt x="131257" y="92950"/>
                  </a:lnTo>
                  <a:cubicBezTo>
                    <a:pt x="134825" y="77714"/>
                    <a:pt x="141438" y="62926"/>
                    <a:pt x="151240" y="49487"/>
                  </a:cubicBezTo>
                  <a:cubicBezTo>
                    <a:pt x="170842" y="22611"/>
                    <a:pt x="199482" y="6225"/>
                    <a:pt x="229941" y="14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127" name="直接箭头连接符 126"/>
            <p:cNvCxnSpPr/>
            <p:nvPr/>
          </p:nvCxnSpPr>
          <p:spPr>
            <a:xfrm>
              <a:off x="3999893" y="4780321"/>
              <a:ext cx="0" cy="52705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文本框 6"/>
            <p:cNvSpPr txBox="1">
              <a:spLocks noChangeArrowheads="1"/>
            </p:cNvSpPr>
            <p:nvPr/>
          </p:nvSpPr>
          <p:spPr bwMode="auto">
            <a:xfrm>
              <a:off x="4379305" y="3945296"/>
              <a:ext cx="4860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+mj-ea"/>
                  <a:ea typeface="+mj-ea"/>
                </a:rPr>
                <a:t>02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7162941" y="2574031"/>
            <a:ext cx="1452373" cy="2057400"/>
            <a:chOff x="5352443" y="2821346"/>
            <a:chExt cx="1452562" cy="2057400"/>
          </a:xfrm>
        </p:grpSpPr>
        <p:sp>
          <p:nvSpPr>
            <p:cNvPr id="130" name="任意多边形 129"/>
            <p:cNvSpPr/>
            <p:nvPr/>
          </p:nvSpPr>
          <p:spPr>
            <a:xfrm rot="12966304">
              <a:off x="5352443" y="3591284"/>
              <a:ext cx="1452562" cy="1287462"/>
            </a:xfrm>
            <a:custGeom>
              <a:avLst/>
              <a:gdLst>
                <a:gd name="connsiteX0" fmla="*/ 1313889 w 1452780"/>
                <a:gd name="connsiteY0" fmla="*/ 1200911 h 1287408"/>
                <a:gd name="connsiteX1" fmla="*/ 1334084 w 1452780"/>
                <a:gd name="connsiteY1" fmla="*/ 1071881 h 1287408"/>
                <a:gd name="connsiteX2" fmla="*/ 1205053 w 1452780"/>
                <a:gd name="connsiteY2" fmla="*/ 1051687 h 1287408"/>
                <a:gd name="connsiteX3" fmla="*/ 1184859 w 1452780"/>
                <a:gd name="connsiteY3" fmla="*/ 1180717 h 1287408"/>
                <a:gd name="connsiteX4" fmla="*/ 1313889 w 1452780"/>
                <a:gd name="connsiteY4" fmla="*/ 1200911 h 1287408"/>
                <a:gd name="connsiteX5" fmla="*/ 1417497 w 1452780"/>
                <a:gd name="connsiteY5" fmla="*/ 1252125 h 1287408"/>
                <a:gd name="connsiteX6" fmla="*/ 1332316 w 1452780"/>
                <a:gd name="connsiteY6" fmla="*/ 1287408 h 1287408"/>
                <a:gd name="connsiteX7" fmla="*/ 127670 w 1452780"/>
                <a:gd name="connsiteY7" fmla="*/ 1287408 h 1287408"/>
                <a:gd name="connsiteX8" fmla="*/ 80780 w 1452780"/>
                <a:gd name="connsiteY8" fmla="*/ 1277941 h 1287408"/>
                <a:gd name="connsiteX9" fmla="*/ 73874 w 1452780"/>
                <a:gd name="connsiteY9" fmla="*/ 1273285 h 1287408"/>
                <a:gd name="connsiteX10" fmla="*/ 60253 w 1452780"/>
                <a:gd name="connsiteY10" fmla="*/ 1267152 h 1287408"/>
                <a:gd name="connsiteX11" fmla="*/ 45579 w 1452780"/>
                <a:gd name="connsiteY11" fmla="*/ 1254209 h 1287408"/>
                <a:gd name="connsiteX12" fmla="*/ 42489 w 1452780"/>
                <a:gd name="connsiteY12" fmla="*/ 1252125 h 1287408"/>
                <a:gd name="connsiteX13" fmla="*/ 41419 w 1452780"/>
                <a:gd name="connsiteY13" fmla="*/ 1250540 h 1287408"/>
                <a:gd name="connsiteX14" fmla="*/ 24378 w 1452780"/>
                <a:gd name="connsiteY14" fmla="*/ 1235508 h 1287408"/>
                <a:gd name="connsiteX15" fmla="*/ 16159 w 1452780"/>
                <a:gd name="connsiteY15" fmla="*/ 1102594 h 1287408"/>
                <a:gd name="connsiteX16" fmla="*/ 618482 w 1452780"/>
                <a:gd name="connsiteY16" fmla="*/ 59341 h 1287408"/>
                <a:gd name="connsiteX17" fmla="*/ 650125 w 1452780"/>
                <a:gd name="connsiteY17" fmla="*/ 23467 h 1287408"/>
                <a:gd name="connsiteX18" fmla="*/ 666431 w 1452780"/>
                <a:gd name="connsiteY18" fmla="*/ 15509 h 1287408"/>
                <a:gd name="connsiteX19" fmla="*/ 666729 w 1452780"/>
                <a:gd name="connsiteY19" fmla="*/ 15247 h 1287408"/>
                <a:gd name="connsiteX20" fmla="*/ 669842 w 1452780"/>
                <a:gd name="connsiteY20" fmla="*/ 13846 h 1287408"/>
                <a:gd name="connsiteX21" fmla="*/ 691629 w 1452780"/>
                <a:gd name="connsiteY21" fmla="*/ 3212 h 1287408"/>
                <a:gd name="connsiteX22" fmla="*/ 700657 w 1452780"/>
                <a:gd name="connsiteY22" fmla="*/ 2583 h 1287408"/>
                <a:gd name="connsiteX23" fmla="*/ 712071 w 1452780"/>
                <a:gd name="connsiteY23" fmla="*/ 0 h 1287408"/>
                <a:gd name="connsiteX24" fmla="*/ 724889 w 1452780"/>
                <a:gd name="connsiteY24" fmla="*/ 893 h 1287408"/>
                <a:gd name="connsiteX25" fmla="*/ 737699 w 1452780"/>
                <a:gd name="connsiteY25" fmla="*/ 1 h 1287408"/>
                <a:gd name="connsiteX26" fmla="*/ 749104 w 1452780"/>
                <a:gd name="connsiteY26" fmla="*/ 2583 h 1287408"/>
                <a:gd name="connsiteX27" fmla="*/ 758139 w 1452780"/>
                <a:gd name="connsiteY27" fmla="*/ 3212 h 1287408"/>
                <a:gd name="connsiteX28" fmla="*/ 779962 w 1452780"/>
                <a:gd name="connsiteY28" fmla="*/ 13860 h 1287408"/>
                <a:gd name="connsiteX29" fmla="*/ 783041 w 1452780"/>
                <a:gd name="connsiteY29" fmla="*/ 15247 h 1287408"/>
                <a:gd name="connsiteX30" fmla="*/ 783334 w 1452780"/>
                <a:gd name="connsiteY30" fmla="*/ 15506 h 1287408"/>
                <a:gd name="connsiteX31" fmla="*/ 799643 w 1452780"/>
                <a:gd name="connsiteY31" fmla="*/ 23466 h 1287408"/>
                <a:gd name="connsiteX32" fmla="*/ 831286 w 1452780"/>
                <a:gd name="connsiteY32" fmla="*/ 59341 h 1287408"/>
                <a:gd name="connsiteX33" fmla="*/ 950182 w 1452780"/>
                <a:gd name="connsiteY33" fmla="*/ 265273 h 1287408"/>
                <a:gd name="connsiteX34" fmla="*/ 782798 w 1452780"/>
                <a:gd name="connsiteY34" fmla="*/ 555190 h 1287408"/>
                <a:gd name="connsiteX35" fmla="*/ 789384 w 1452780"/>
                <a:gd name="connsiteY35" fmla="*/ 661699 h 1287408"/>
                <a:gd name="connsiteX36" fmla="*/ 803040 w 1452780"/>
                <a:gd name="connsiteY36" fmla="*/ 673745 h 1287408"/>
                <a:gd name="connsiteX37" fmla="*/ 803897 w 1452780"/>
                <a:gd name="connsiteY37" fmla="*/ 675015 h 1287408"/>
                <a:gd name="connsiteX38" fmla="*/ 806373 w 1452780"/>
                <a:gd name="connsiteY38" fmla="*/ 676685 h 1287408"/>
                <a:gd name="connsiteX39" fmla="*/ 818132 w 1452780"/>
                <a:gd name="connsiteY39" fmla="*/ 687057 h 1287408"/>
                <a:gd name="connsiteX40" fmla="*/ 829047 w 1452780"/>
                <a:gd name="connsiteY40" fmla="*/ 691972 h 1287408"/>
                <a:gd name="connsiteX41" fmla="*/ 834581 w 1452780"/>
                <a:gd name="connsiteY41" fmla="*/ 695703 h 1287408"/>
                <a:gd name="connsiteX42" fmla="*/ 872156 w 1452780"/>
                <a:gd name="connsiteY42" fmla="*/ 703289 h 1287408"/>
                <a:gd name="connsiteX43" fmla="*/ 1203071 w 1452780"/>
                <a:gd name="connsiteY43" fmla="*/ 703289 h 1287408"/>
                <a:gd name="connsiteX44" fmla="*/ 1433610 w 1452780"/>
                <a:gd name="connsiteY44" fmla="*/ 1102593 h 1287408"/>
                <a:gd name="connsiteX45" fmla="*/ 1435668 w 1452780"/>
                <a:gd name="connsiteY45" fmla="*/ 1108713 h 1287408"/>
                <a:gd name="connsiteX46" fmla="*/ 1443313 w 1452780"/>
                <a:gd name="connsiteY46" fmla="*/ 1120054 h 1287408"/>
                <a:gd name="connsiteX47" fmla="*/ 1452780 w 1452780"/>
                <a:gd name="connsiteY47" fmla="*/ 1166944 h 1287408"/>
                <a:gd name="connsiteX48" fmla="*/ 1417497 w 1452780"/>
                <a:gd name="connsiteY48" fmla="*/ 1252125 h 1287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452780" h="1287408">
                  <a:moveTo>
                    <a:pt x="1313889" y="1200911"/>
                  </a:moveTo>
                  <a:cubicBezTo>
                    <a:pt x="1355097" y="1170856"/>
                    <a:pt x="1364139" y="1113088"/>
                    <a:pt x="1334084" y="1071881"/>
                  </a:cubicBezTo>
                  <a:cubicBezTo>
                    <a:pt x="1304030" y="1030674"/>
                    <a:pt x="1246260" y="1021633"/>
                    <a:pt x="1205053" y="1051687"/>
                  </a:cubicBezTo>
                  <a:cubicBezTo>
                    <a:pt x="1163846" y="1081742"/>
                    <a:pt x="1154805" y="1139510"/>
                    <a:pt x="1184859" y="1180717"/>
                  </a:cubicBezTo>
                  <a:cubicBezTo>
                    <a:pt x="1214914" y="1221924"/>
                    <a:pt x="1272682" y="1230965"/>
                    <a:pt x="1313889" y="1200911"/>
                  </a:cubicBezTo>
                  <a:close/>
                  <a:moveTo>
                    <a:pt x="1417497" y="1252125"/>
                  </a:moveTo>
                  <a:cubicBezTo>
                    <a:pt x="1395697" y="1273925"/>
                    <a:pt x="1365581" y="1287408"/>
                    <a:pt x="1332316" y="1287408"/>
                  </a:cubicBezTo>
                  <a:lnTo>
                    <a:pt x="127670" y="1287408"/>
                  </a:lnTo>
                  <a:cubicBezTo>
                    <a:pt x="111036" y="1287408"/>
                    <a:pt x="95192" y="1284038"/>
                    <a:pt x="80780" y="1277941"/>
                  </a:cubicBezTo>
                  <a:lnTo>
                    <a:pt x="73874" y="1273285"/>
                  </a:lnTo>
                  <a:lnTo>
                    <a:pt x="60253" y="1267152"/>
                  </a:lnTo>
                  <a:lnTo>
                    <a:pt x="45579" y="1254209"/>
                  </a:lnTo>
                  <a:lnTo>
                    <a:pt x="42489" y="1252125"/>
                  </a:lnTo>
                  <a:lnTo>
                    <a:pt x="41419" y="1250540"/>
                  </a:lnTo>
                  <a:lnTo>
                    <a:pt x="24378" y="1235508"/>
                  </a:lnTo>
                  <a:cubicBezTo>
                    <a:pt x="-3923" y="1198053"/>
                    <a:pt x="-8790" y="1145807"/>
                    <a:pt x="16159" y="1102594"/>
                  </a:cubicBezTo>
                  <a:lnTo>
                    <a:pt x="618482" y="59341"/>
                  </a:lnTo>
                  <a:cubicBezTo>
                    <a:pt x="626799" y="44936"/>
                    <a:pt x="637641" y="32900"/>
                    <a:pt x="650125" y="23467"/>
                  </a:cubicBezTo>
                  <a:lnTo>
                    <a:pt x="666431" y="15509"/>
                  </a:lnTo>
                  <a:lnTo>
                    <a:pt x="666729" y="15247"/>
                  </a:lnTo>
                  <a:lnTo>
                    <a:pt x="669842" y="13846"/>
                  </a:lnTo>
                  <a:lnTo>
                    <a:pt x="691629" y="3212"/>
                  </a:lnTo>
                  <a:lnTo>
                    <a:pt x="700657" y="2583"/>
                  </a:lnTo>
                  <a:lnTo>
                    <a:pt x="712071" y="0"/>
                  </a:lnTo>
                  <a:lnTo>
                    <a:pt x="724889" y="893"/>
                  </a:lnTo>
                  <a:lnTo>
                    <a:pt x="737699" y="1"/>
                  </a:lnTo>
                  <a:lnTo>
                    <a:pt x="749104" y="2583"/>
                  </a:lnTo>
                  <a:lnTo>
                    <a:pt x="758139" y="3212"/>
                  </a:lnTo>
                  <a:lnTo>
                    <a:pt x="779962" y="13860"/>
                  </a:lnTo>
                  <a:lnTo>
                    <a:pt x="783041" y="15247"/>
                  </a:lnTo>
                  <a:lnTo>
                    <a:pt x="783334" y="15506"/>
                  </a:lnTo>
                  <a:lnTo>
                    <a:pt x="799643" y="23466"/>
                  </a:lnTo>
                  <a:cubicBezTo>
                    <a:pt x="812128" y="32899"/>
                    <a:pt x="822970" y="44936"/>
                    <a:pt x="831286" y="59341"/>
                  </a:cubicBezTo>
                  <a:lnTo>
                    <a:pt x="950182" y="265273"/>
                  </a:lnTo>
                  <a:lnTo>
                    <a:pt x="782798" y="555190"/>
                  </a:lnTo>
                  <a:cubicBezTo>
                    <a:pt x="762805" y="589818"/>
                    <a:pt x="766705" y="631685"/>
                    <a:pt x="789384" y="661699"/>
                  </a:cubicBezTo>
                  <a:lnTo>
                    <a:pt x="803040" y="673745"/>
                  </a:lnTo>
                  <a:lnTo>
                    <a:pt x="803897" y="675015"/>
                  </a:lnTo>
                  <a:lnTo>
                    <a:pt x="806373" y="676685"/>
                  </a:lnTo>
                  <a:lnTo>
                    <a:pt x="818132" y="687057"/>
                  </a:lnTo>
                  <a:lnTo>
                    <a:pt x="829047" y="691972"/>
                  </a:lnTo>
                  <a:lnTo>
                    <a:pt x="834581" y="695703"/>
                  </a:lnTo>
                  <a:cubicBezTo>
                    <a:pt x="846130" y="700588"/>
                    <a:pt x="858827" y="703289"/>
                    <a:pt x="872156" y="703289"/>
                  </a:cubicBezTo>
                  <a:lnTo>
                    <a:pt x="1203071" y="703289"/>
                  </a:lnTo>
                  <a:lnTo>
                    <a:pt x="1433610" y="1102593"/>
                  </a:lnTo>
                  <a:lnTo>
                    <a:pt x="1435668" y="1108713"/>
                  </a:lnTo>
                  <a:lnTo>
                    <a:pt x="1443313" y="1120054"/>
                  </a:lnTo>
                  <a:cubicBezTo>
                    <a:pt x="1449409" y="1134466"/>
                    <a:pt x="1452780" y="1150311"/>
                    <a:pt x="1452780" y="1166944"/>
                  </a:cubicBezTo>
                  <a:cubicBezTo>
                    <a:pt x="1452780" y="1200209"/>
                    <a:pt x="1439296" y="1230325"/>
                    <a:pt x="1417497" y="12521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131" name="直接箭头连接符 130"/>
            <p:cNvCxnSpPr/>
            <p:nvPr/>
          </p:nvCxnSpPr>
          <p:spPr>
            <a:xfrm flipV="1">
              <a:off x="5914418" y="2821346"/>
              <a:ext cx="0" cy="504825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文本框 7"/>
            <p:cNvSpPr txBox="1">
              <a:spLocks noChangeArrowheads="1"/>
            </p:cNvSpPr>
            <p:nvPr/>
          </p:nvSpPr>
          <p:spPr bwMode="auto">
            <a:xfrm>
              <a:off x="6143018" y="3913546"/>
              <a:ext cx="5469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微软雅黑" panose="020B0503020204020204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400" dirty="0">
                  <a:solidFill>
                    <a:schemeClr val="bg1"/>
                  </a:solidFill>
                  <a:latin typeface="+mj-ea"/>
                  <a:ea typeface="+mj-ea"/>
                </a:rPr>
                <a:t>03</a:t>
              </a:r>
              <a:endParaRPr lang="zh-CN" altLang="en-US" sz="2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42" name="矩形 141"/>
          <p:cNvSpPr/>
          <p:nvPr/>
        </p:nvSpPr>
        <p:spPr>
          <a:xfrm>
            <a:off x="2206774" y="1484784"/>
            <a:ext cx="2794382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chemeClr val="accent1">
                    <a:lumMod val="75000"/>
                  </a:schemeClr>
                </a:solidFill>
                <a:sym typeface="微软雅黑" panose="020B0503020204020204" charset="-122"/>
              </a:rPr>
              <a:t>        </a:t>
            </a:r>
            <a:r>
              <a:rPr lang="zh-CN" altLang="en-US" sz="2400" b="1" dirty="0" smtClean="0">
                <a:solidFill>
                  <a:srgbClr val="006600"/>
                </a:solidFill>
                <a:sym typeface="微软雅黑" panose="020B0503020204020204" charset="-122"/>
              </a:rPr>
              <a:t>谈心</a:t>
            </a:r>
            <a:r>
              <a:rPr lang="zh-CN" altLang="en-US" sz="2400" b="1" dirty="0" smtClean="0">
                <a:solidFill>
                  <a:schemeClr val="accent1">
                    <a:lumMod val="75000"/>
                  </a:schemeClr>
                </a:solidFill>
                <a:sym typeface="微软雅黑" panose="020B0503020204020204" charset="-122"/>
              </a:rPr>
              <a:t>是教师基于</a:t>
            </a:r>
            <a:r>
              <a:rPr lang="zh-CN" altLang="en-US" sz="2400" b="1" dirty="0" smtClean="0">
                <a:solidFill>
                  <a:srgbClr val="CC0000"/>
                </a:solidFill>
                <a:sym typeface="微软雅黑" panose="020B0503020204020204" charset="-122"/>
              </a:rPr>
              <a:t>尊重</a:t>
            </a:r>
            <a:r>
              <a:rPr lang="zh-CN" altLang="en-US" sz="2400" b="1" dirty="0" smtClean="0">
                <a:solidFill>
                  <a:schemeClr val="accent1">
                    <a:lumMod val="75000"/>
                  </a:schemeClr>
                </a:solidFill>
                <a:sym typeface="微软雅黑" panose="020B0503020204020204" charset="-122"/>
              </a:rPr>
              <a:t>学生而选择以平等姿态与学生沟通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sym typeface="微软雅黑" panose="020B0503020204020204" charset="-122"/>
            </a:endParaRPr>
          </a:p>
        </p:txBody>
      </p:sp>
      <p:sp>
        <p:nvSpPr>
          <p:cNvPr id="144" name="矩形 143"/>
          <p:cNvSpPr/>
          <p:nvPr/>
        </p:nvSpPr>
        <p:spPr>
          <a:xfrm>
            <a:off x="6322225" y="1597509"/>
            <a:ext cx="2794382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669900"/>
                </a:solidFill>
                <a:sym typeface="微软雅黑" panose="020B0503020204020204" charset="-122"/>
              </a:rPr>
              <a:t>谈心需要选择合适的</a:t>
            </a:r>
            <a:r>
              <a:rPr lang="zh-CN" altLang="en-US" sz="2400" b="1" dirty="0" smtClean="0">
                <a:solidFill>
                  <a:srgbClr val="CC0000"/>
                </a:solidFill>
                <a:sym typeface="微软雅黑" panose="020B0503020204020204" charset="-122"/>
              </a:rPr>
              <a:t>时机</a:t>
            </a:r>
            <a:r>
              <a:rPr lang="zh-CN" altLang="en-US" sz="2400" b="1" dirty="0" smtClean="0">
                <a:solidFill>
                  <a:srgbClr val="669900"/>
                </a:solidFill>
                <a:sym typeface="微软雅黑" panose="020B0503020204020204" charset="-122"/>
              </a:rPr>
              <a:t>，还要注意</a:t>
            </a:r>
            <a:r>
              <a:rPr lang="zh-CN" altLang="en-US" sz="2400" b="1" dirty="0" smtClean="0">
                <a:solidFill>
                  <a:srgbClr val="CC0000"/>
                </a:solidFill>
                <a:sym typeface="微软雅黑" panose="020B0503020204020204" charset="-122"/>
              </a:rPr>
              <a:t>方式</a:t>
            </a:r>
            <a:r>
              <a:rPr lang="zh-CN" altLang="en-US" sz="2400" b="1" dirty="0" smtClean="0">
                <a:solidFill>
                  <a:srgbClr val="669900"/>
                </a:solidFill>
                <a:sym typeface="微软雅黑" panose="020B0503020204020204" charset="-122"/>
              </a:rPr>
              <a:t>和</a:t>
            </a:r>
            <a:r>
              <a:rPr lang="zh-CN" altLang="en-US" sz="2400" b="1" dirty="0" smtClean="0">
                <a:solidFill>
                  <a:srgbClr val="CC0000"/>
                </a:solidFill>
                <a:sym typeface="微软雅黑" panose="020B0503020204020204" charset="-122"/>
              </a:rPr>
              <a:t>场合</a:t>
            </a:r>
            <a:endParaRPr lang="zh-CN" altLang="en-US" sz="2400" b="1" dirty="0">
              <a:solidFill>
                <a:srgbClr val="669900"/>
              </a:solidFill>
              <a:sym typeface="微软雅黑" panose="020B050302020402020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4089977" y="4992874"/>
            <a:ext cx="3082414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CC0000"/>
                </a:solidFill>
                <a:sym typeface="微软雅黑" panose="020B0503020204020204" charset="-122"/>
              </a:rPr>
              <a:t>感知被尊重</a:t>
            </a:r>
            <a:r>
              <a:rPr lang="zh-CN" altLang="en-US" sz="2400" b="1" dirty="0" smtClean="0">
                <a:solidFill>
                  <a:srgbClr val="003300"/>
                </a:solidFill>
                <a:sym typeface="微软雅黑" panose="020B0503020204020204" charset="-122"/>
              </a:rPr>
              <a:t>是良好沟通的开始，良好的沟通是教育取得成功的法宝</a:t>
            </a:r>
            <a:endParaRPr lang="zh-CN" altLang="en-US" sz="2400" b="1" dirty="0">
              <a:solidFill>
                <a:srgbClr val="003300"/>
              </a:solidFill>
              <a:sym typeface="微软雅黑" panose="020B0503020204020204" charset="-122"/>
            </a:endParaRPr>
          </a:p>
        </p:txBody>
      </p:sp>
      <p:sp>
        <p:nvSpPr>
          <p:cNvPr id="151" name="右箭头 150"/>
          <p:cNvSpPr/>
          <p:nvPr/>
        </p:nvSpPr>
        <p:spPr>
          <a:xfrm>
            <a:off x="8183438" y="263691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2" name="左大括号 151"/>
          <p:cNvSpPr/>
          <p:nvPr/>
        </p:nvSpPr>
        <p:spPr>
          <a:xfrm>
            <a:off x="9047534" y="2132856"/>
            <a:ext cx="216024" cy="1512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" name="右大括号 152"/>
          <p:cNvSpPr/>
          <p:nvPr/>
        </p:nvSpPr>
        <p:spPr>
          <a:xfrm>
            <a:off x="11063758" y="2132856"/>
            <a:ext cx="360040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TextBox 153"/>
          <p:cNvSpPr txBox="1"/>
          <p:nvPr/>
        </p:nvSpPr>
        <p:spPr>
          <a:xfrm>
            <a:off x="9335566" y="2204864"/>
            <a:ext cx="18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C00000"/>
                </a:solidFill>
              </a:rPr>
              <a:t>提醒和批评应该选择在双方心平气和的时候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2667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2667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2667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194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4" grpId="0"/>
      <p:bldP spid="150" grpId="0"/>
      <p:bldP spid="151" grpId="0" animBg="1"/>
      <p:bldP spid="152" grpId="0" animBg="1"/>
      <p:bldP spid="153" grpId="0" animBg="1"/>
      <p:bldP spid="1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1558702" y="1916832"/>
            <a:ext cx="5040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谈心的关键步骤</a:t>
            </a:r>
            <a:endParaRPr lang="en-US" altLang="zh-CN" sz="3200" dirty="0" smtClean="0"/>
          </a:p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14886" y="2110079"/>
            <a:ext cx="5546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调整双方情绪</a:t>
            </a:r>
            <a:r>
              <a:rPr lang="en-US" altLang="zh-CN" sz="2800" dirty="0" smtClean="0"/>
              <a:t>———</a:t>
            </a:r>
            <a:r>
              <a:rPr lang="zh-CN" altLang="en-US" sz="2800" dirty="0" smtClean="0"/>
              <a:t>确保心平气和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86894" y="3068960"/>
            <a:ext cx="759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明确交流目的</a:t>
            </a:r>
            <a:r>
              <a:rPr lang="en-US" altLang="zh-CN" sz="2800" dirty="0" smtClean="0"/>
              <a:t>———</a:t>
            </a:r>
            <a:r>
              <a:rPr lang="zh-CN" altLang="en-US" sz="2800" dirty="0" smtClean="0"/>
              <a:t>就事论事，保持理性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430910" y="3933056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营造安全氛围</a:t>
            </a:r>
            <a:r>
              <a:rPr lang="en-US" altLang="zh-CN" sz="2800" dirty="0" smtClean="0"/>
              <a:t>———</a:t>
            </a:r>
            <a:r>
              <a:rPr lang="zh-CN" altLang="en-US" sz="2800" dirty="0" smtClean="0"/>
              <a:t>无压力的沟通</a:t>
            </a:r>
            <a:endParaRPr lang="zh-CN" altLang="en-US" sz="2800" dirty="0"/>
          </a:p>
        </p:txBody>
      </p:sp>
      <p:sp>
        <p:nvSpPr>
          <p:cNvPr id="9" name="左大括号 8"/>
          <p:cNvSpPr/>
          <p:nvPr/>
        </p:nvSpPr>
        <p:spPr>
          <a:xfrm>
            <a:off x="2134766" y="1772816"/>
            <a:ext cx="504056" cy="35283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430910" y="4797152"/>
            <a:ext cx="737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找到共同点</a:t>
            </a:r>
            <a:r>
              <a:rPr lang="en-US" altLang="zh-CN" sz="2800" dirty="0" smtClean="0"/>
              <a:t>————</a:t>
            </a:r>
            <a:r>
              <a:rPr lang="zh-CN" altLang="en-US" sz="2800" dirty="0" smtClean="0"/>
              <a:t>相同的想法和观点</a:t>
            </a:r>
            <a:endParaRPr lang="zh-CN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叶根友毛笔行书2.0版" pitchFamily="2" charset="-122"/>
                <a:ea typeface="叶根友毛笔行书2.0版" pitchFamily="2" charset="-122"/>
              </a:rPr>
              <a:t>     干预的首要步骤</a:t>
            </a:r>
            <a:r>
              <a:rPr lang="en-US" altLang="zh-CN" sz="3600" b="1" dirty="0" smtClean="0">
                <a:solidFill>
                  <a:schemeClr val="accent1">
                    <a:lumMod val="50000"/>
                  </a:schemeClr>
                </a:solidFill>
                <a:latin typeface="叶根友毛笔行书2.0版" pitchFamily="2" charset="-122"/>
                <a:ea typeface="叶根友毛笔行书2.0版" pitchFamily="2" charset="-122"/>
              </a:rPr>
              <a:t>—</a:t>
            </a: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叶根友毛笔行书2.0版" pitchFamily="2" charset="-122"/>
                <a:ea typeface="叶根友毛笔行书2.0版" pitchFamily="2" charset="-122"/>
              </a:rPr>
              <a:t>谈心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  <a:latin typeface="叶根友毛笔行书2.0版" pitchFamily="2" charset="-122"/>
              <a:ea typeface="叶根友毛笔行书2.0版" pitchFamily="2" charset="-122"/>
            </a:endParaRPr>
          </a:p>
        </p:txBody>
      </p:sp>
      <p:sp>
        <p:nvSpPr>
          <p:cNvPr id="21" name="斜纹 20"/>
          <p:cNvSpPr/>
          <p:nvPr/>
        </p:nvSpPr>
        <p:spPr>
          <a:xfrm>
            <a:off x="118542" y="836712"/>
            <a:ext cx="7704856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L 形 21"/>
          <p:cNvSpPr/>
          <p:nvPr/>
        </p:nvSpPr>
        <p:spPr>
          <a:xfrm>
            <a:off x="982638" y="764704"/>
            <a:ext cx="475252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L 形 22"/>
          <p:cNvSpPr/>
          <p:nvPr/>
        </p:nvSpPr>
        <p:spPr>
          <a:xfrm>
            <a:off x="0" y="0"/>
            <a:ext cx="118542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流程图: 联系 23"/>
          <p:cNvSpPr/>
          <p:nvPr/>
        </p:nvSpPr>
        <p:spPr>
          <a:xfrm>
            <a:off x="2782838" y="2204864"/>
            <a:ext cx="288032" cy="313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流程图: 联系 24"/>
          <p:cNvSpPr/>
          <p:nvPr/>
        </p:nvSpPr>
        <p:spPr>
          <a:xfrm>
            <a:off x="2782838" y="3140968"/>
            <a:ext cx="288032" cy="313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流程图: 联系 25"/>
          <p:cNvSpPr/>
          <p:nvPr/>
        </p:nvSpPr>
        <p:spPr>
          <a:xfrm>
            <a:off x="2782838" y="4005064"/>
            <a:ext cx="288032" cy="313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流程图: 联系 26"/>
          <p:cNvSpPr/>
          <p:nvPr/>
        </p:nvSpPr>
        <p:spPr>
          <a:xfrm>
            <a:off x="2854846" y="4797152"/>
            <a:ext cx="288032" cy="313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 animBg="1"/>
      <p:bldP spid="19" grpId="0"/>
      <p:bldP spid="24" grpId="0" animBg="1"/>
      <p:bldP spid="25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5"/>
          <p:cNvSpPr txBox="1">
            <a:spLocks noChangeArrowheads="1"/>
          </p:cNvSpPr>
          <p:nvPr/>
        </p:nvSpPr>
        <p:spPr bwMode="auto">
          <a:xfrm>
            <a:off x="5375126" y="1700808"/>
            <a:ext cx="626966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eaLnBrk="1" hangingPunct="1"/>
            <a:r>
              <a:rPr lang="zh-CN" altLang="en-US" sz="6600" b="1" dirty="0" smtClean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微软雅黑" panose="020B0503020204020204" charset="-122"/>
              </a:rPr>
              <a:t>    怎样避免诱发</a:t>
            </a:r>
            <a:endParaRPr lang="en-US" altLang="zh-CN" sz="6600" b="1" dirty="0" smtClean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微软雅黑" panose="020B0503020204020204" charset="-122"/>
            </a:endParaRPr>
          </a:p>
          <a:p>
            <a:pPr eaLnBrk="1" hangingPunct="1"/>
            <a:r>
              <a:rPr lang="zh-CN" altLang="en-US" sz="6600" b="1" dirty="0" smtClean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微软雅黑" panose="020B0503020204020204" charset="-122"/>
              </a:rPr>
              <a:t>欺凌行为？</a:t>
            </a:r>
            <a:endParaRPr lang="zh-CN" altLang="en-US" sz="6600" b="1" dirty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微软雅黑" panose="020B0503020204020204" charset="-122"/>
            </a:endParaRPr>
          </a:p>
        </p:txBody>
      </p:sp>
      <p:grpSp>
        <p:nvGrpSpPr>
          <p:cNvPr id="11" name="组合 10"/>
          <p:cNvGrpSpPr/>
          <p:nvPr/>
        </p:nvGrpSpPr>
        <p:grpSpPr bwMode="auto">
          <a:xfrm>
            <a:off x="6872747" y="3273114"/>
            <a:ext cx="347619" cy="369332"/>
            <a:chOff x="4829865" y="3545542"/>
            <a:chExt cx="347600" cy="368778"/>
          </a:xfrm>
        </p:grpSpPr>
        <p:sp>
          <p:nvSpPr>
            <p:cNvPr id="12" name="TextBox 1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545542"/>
              <a:ext cx="184721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eaLnBrk="1" hangingPunct="1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endParaRPr>
            </a:p>
          </p:txBody>
        </p:sp>
        <p:sp>
          <p:nvSpPr>
            <p:cNvPr id="13" name="Oval 16@|1FFC:3382090|FBC:16777215|LFC:16777215|LBC:16777215"/>
            <p:cNvSpPr/>
            <p:nvPr/>
          </p:nvSpPr>
          <p:spPr>
            <a:xfrm>
              <a:off x="4829865" y="3626381"/>
              <a:ext cx="163483" cy="16326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等线" panose="02010600030101010101" charset="-122"/>
                <a:ea typeface="等线" panose="02010600030101010101" charset="-122"/>
              </a:endParaRPr>
            </a:p>
          </p:txBody>
        </p:sp>
      </p:grpSp>
      <p:sp>
        <p:nvSpPr>
          <p:cNvPr id="18" name="Oval 20@|1FFC:3382090|FBC:16777215|LFC:16777215|LBC:16777215"/>
          <p:cNvSpPr/>
          <p:nvPr/>
        </p:nvSpPr>
        <p:spPr bwMode="auto">
          <a:xfrm>
            <a:off x="9316301" y="3376053"/>
            <a:ext cx="163491" cy="16351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9407574" y="3284984"/>
            <a:ext cx="1944216" cy="2013992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4@|17FFC:16777215|FBC:16777215|LFC:16777215|LBC:16777215"/>
          <p:cNvSpPr txBox="1">
            <a:spLocks noChangeArrowheads="1"/>
          </p:cNvSpPr>
          <p:nvPr/>
        </p:nvSpPr>
        <p:spPr bwMode="auto">
          <a:xfrm>
            <a:off x="9335566" y="3284984"/>
            <a:ext cx="208823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 eaLnBrk="1" hangingPunct="1"/>
            <a:r>
              <a:rPr lang="zh-CN" altLang="en-US" sz="13800" dirty="0" smtClean="0">
                <a:solidFill>
                  <a:srgbClr val="FFFFFF"/>
                </a:solidFill>
                <a:latin typeface="Impact" panose="020B0806030902050204" pitchFamily="34" charset="0"/>
              </a:rPr>
              <a:t>？</a:t>
            </a:r>
            <a:endParaRPr lang="zh-CN" altLang="en-US" sz="1380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558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lt"/>
              </a:rPr>
              <a:t>四、警惕自己的行为诱发欺凌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3" name="斜纹 2"/>
          <p:cNvSpPr/>
          <p:nvPr/>
        </p:nvSpPr>
        <p:spPr>
          <a:xfrm>
            <a:off x="118542" y="836712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L 形 3"/>
          <p:cNvSpPr/>
          <p:nvPr/>
        </p:nvSpPr>
        <p:spPr>
          <a:xfrm>
            <a:off x="982638" y="764704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L 形 4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774726" y="1556792"/>
            <a:ext cx="8280920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6600"/>
                </a:solidFill>
                <a:latin typeface="方正粗黑宋简体" pitchFamily="2" charset="-122"/>
                <a:ea typeface="方正粗黑宋简体" pitchFamily="2" charset="-122"/>
              </a:rPr>
              <a:t>    如果老师以自己的模式去钳制活力，试图抹杀孩子的个性，只关注学生的学习，而忽视学生内心的想法，那么老师优势地位造成的杀伤力非常巨大。</a:t>
            </a:r>
            <a:endParaRPr lang="zh-CN" altLang="en-US" sz="4400" dirty="0">
              <a:solidFill>
                <a:srgbClr val="0066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558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lt"/>
              </a:rPr>
              <a:t>四、警惕自己的行为诱发欺凌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3" name="斜纹 2"/>
          <p:cNvSpPr/>
          <p:nvPr/>
        </p:nvSpPr>
        <p:spPr>
          <a:xfrm>
            <a:off x="118542" y="836712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L 形 3"/>
          <p:cNvSpPr/>
          <p:nvPr/>
        </p:nvSpPr>
        <p:spPr>
          <a:xfrm>
            <a:off x="982638" y="764704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L 形 4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Oval 5" descr="#clear#"/>
          <p:cNvSpPr>
            <a:spLocks noChangeArrowheads="1"/>
          </p:cNvSpPr>
          <p:nvPr/>
        </p:nvSpPr>
        <p:spPr bwMode="auto">
          <a:xfrm>
            <a:off x="4655047" y="2420888"/>
            <a:ext cx="2736304" cy="256324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121908" tIns="60954" rIns="121908" bIns="6095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7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" name="未知"/>
          <p:cNvSpPr/>
          <p:nvPr/>
        </p:nvSpPr>
        <p:spPr bwMode="auto">
          <a:xfrm rot="5400000">
            <a:off x="2998863" y="2060851"/>
            <a:ext cx="4392486" cy="2664296"/>
          </a:xfrm>
          <a:custGeom>
            <a:avLst/>
            <a:gdLst>
              <a:gd name="T0" fmla="*/ 286886 w 2848"/>
              <a:gd name="T1" fmla="*/ 620240 h 1795"/>
              <a:gd name="T2" fmla="*/ 295851 w 2848"/>
              <a:gd name="T3" fmla="*/ 752233 h 1795"/>
              <a:gd name="T4" fmla="*/ 315062 w 2848"/>
              <a:gd name="T5" fmla="*/ 880382 h 1795"/>
              <a:gd name="T6" fmla="*/ 341958 w 2848"/>
              <a:gd name="T7" fmla="*/ 1005968 h 1795"/>
              <a:gd name="T8" fmla="*/ 377818 w 2848"/>
              <a:gd name="T9" fmla="*/ 1128990 h 1795"/>
              <a:gd name="T10" fmla="*/ 421363 w 2848"/>
              <a:gd name="T11" fmla="*/ 1246887 h 1795"/>
              <a:gd name="T12" fmla="*/ 475154 w 2848"/>
              <a:gd name="T13" fmla="*/ 1360940 h 1795"/>
              <a:gd name="T14" fmla="*/ 536630 w 2848"/>
              <a:gd name="T15" fmla="*/ 1469866 h 1795"/>
              <a:gd name="T16" fmla="*/ 604509 w 2848"/>
              <a:gd name="T17" fmla="*/ 1573667 h 1795"/>
              <a:gd name="T18" fmla="*/ 680073 w 2848"/>
              <a:gd name="T19" fmla="*/ 1672341 h 1795"/>
              <a:gd name="T20" fmla="*/ 762040 w 2848"/>
              <a:gd name="T21" fmla="*/ 1764608 h 1795"/>
              <a:gd name="T22" fmla="*/ 851692 w 2848"/>
              <a:gd name="T23" fmla="*/ 1851749 h 1795"/>
              <a:gd name="T24" fmla="*/ 946467 w 2848"/>
              <a:gd name="T25" fmla="*/ 1932483 h 1795"/>
              <a:gd name="T26" fmla="*/ 1046364 w 2848"/>
              <a:gd name="T27" fmla="*/ 2005528 h 1795"/>
              <a:gd name="T28" fmla="*/ 1152666 w 2848"/>
              <a:gd name="T29" fmla="*/ 2072165 h 1795"/>
              <a:gd name="T30" fmla="*/ 1262809 w 2848"/>
              <a:gd name="T31" fmla="*/ 2129832 h 1795"/>
              <a:gd name="T32" fmla="*/ 1378076 w 2848"/>
              <a:gd name="T33" fmla="*/ 2181092 h 1795"/>
              <a:gd name="T34" fmla="*/ 1497185 w 2848"/>
              <a:gd name="T35" fmla="*/ 2222099 h 1795"/>
              <a:gd name="T36" fmla="*/ 1621417 w 2848"/>
              <a:gd name="T37" fmla="*/ 2256699 h 1795"/>
              <a:gd name="T38" fmla="*/ 1748210 w 2848"/>
              <a:gd name="T39" fmla="*/ 2281048 h 1795"/>
              <a:gd name="T40" fmla="*/ 1878845 w 2848"/>
              <a:gd name="T41" fmla="*/ 2293863 h 1795"/>
              <a:gd name="T42" fmla="*/ 2009481 w 2848"/>
              <a:gd name="T43" fmla="*/ 2300270 h 1795"/>
              <a:gd name="T44" fmla="*/ 2151643 w 2848"/>
              <a:gd name="T45" fmla="*/ 2293863 h 1795"/>
              <a:gd name="T46" fmla="*/ 2359123 w 2848"/>
              <a:gd name="T47" fmla="*/ 2264388 h 1795"/>
              <a:gd name="T48" fmla="*/ 2557637 w 2848"/>
              <a:gd name="T49" fmla="*/ 2210566 h 1795"/>
              <a:gd name="T50" fmla="*/ 2744625 w 2848"/>
              <a:gd name="T51" fmla="*/ 2134958 h 1795"/>
              <a:gd name="T52" fmla="*/ 2921368 w 2848"/>
              <a:gd name="T53" fmla="*/ 2040128 h 1795"/>
              <a:gd name="T54" fmla="*/ 3084021 w 2848"/>
              <a:gd name="T55" fmla="*/ 1923513 h 1795"/>
              <a:gd name="T56" fmla="*/ 3233868 w 2848"/>
              <a:gd name="T57" fmla="*/ 1790238 h 1795"/>
              <a:gd name="T58" fmla="*/ 3364504 w 2848"/>
              <a:gd name="T59" fmla="*/ 1640304 h 1795"/>
              <a:gd name="T60" fmla="*/ 3478489 w 2848"/>
              <a:gd name="T61" fmla="*/ 1477555 h 1795"/>
              <a:gd name="T62" fmla="*/ 3573264 w 2848"/>
              <a:gd name="T63" fmla="*/ 1300710 h 1795"/>
              <a:gd name="T64" fmla="*/ 3647547 w 2848"/>
              <a:gd name="T65" fmla="*/ 1111050 h 1795"/>
              <a:gd name="T66" fmla="*/ 3484893 w 2848"/>
              <a:gd name="T67" fmla="*/ 1273799 h 1795"/>
              <a:gd name="T68" fmla="*/ 3446471 w 2848"/>
              <a:gd name="T69" fmla="*/ 1285332 h 1795"/>
              <a:gd name="T70" fmla="*/ 3420856 w 2848"/>
              <a:gd name="T71" fmla="*/ 1280206 h 1795"/>
              <a:gd name="T72" fmla="*/ 3092987 w 2848"/>
              <a:gd name="T73" fmla="*/ 959834 h 1795"/>
              <a:gd name="T74" fmla="*/ 3060968 w 2848"/>
              <a:gd name="T75" fmla="*/ 1041849 h 1795"/>
              <a:gd name="T76" fmla="*/ 3000773 w 2848"/>
              <a:gd name="T77" fmla="*/ 1159746 h 1795"/>
              <a:gd name="T78" fmla="*/ 2927771 w 2848"/>
              <a:gd name="T79" fmla="*/ 1268673 h 1795"/>
              <a:gd name="T80" fmla="*/ 2843242 w 2848"/>
              <a:gd name="T81" fmla="*/ 1366066 h 1795"/>
              <a:gd name="T82" fmla="*/ 2748468 w 2848"/>
              <a:gd name="T83" fmla="*/ 1455770 h 1795"/>
              <a:gd name="T84" fmla="*/ 2643447 w 2848"/>
              <a:gd name="T85" fmla="*/ 1535222 h 1795"/>
              <a:gd name="T86" fmla="*/ 2530742 w 2848"/>
              <a:gd name="T87" fmla="*/ 1600578 h 1795"/>
              <a:gd name="T88" fmla="*/ 2410352 w 2848"/>
              <a:gd name="T89" fmla="*/ 1654400 h 1795"/>
              <a:gd name="T90" fmla="*/ 2282278 w 2848"/>
              <a:gd name="T91" fmla="*/ 1691563 h 1795"/>
              <a:gd name="T92" fmla="*/ 2149081 w 2848"/>
              <a:gd name="T93" fmla="*/ 1715912 h 1795"/>
              <a:gd name="T94" fmla="*/ 2009481 w 2848"/>
              <a:gd name="T95" fmla="*/ 1724882 h 1795"/>
              <a:gd name="T96" fmla="*/ 1892933 w 2848"/>
              <a:gd name="T97" fmla="*/ 1719756 h 1795"/>
              <a:gd name="T98" fmla="*/ 1722595 w 2848"/>
              <a:gd name="T99" fmla="*/ 1689000 h 1795"/>
              <a:gd name="T100" fmla="*/ 1563783 w 2848"/>
              <a:gd name="T101" fmla="*/ 1633897 h 1795"/>
              <a:gd name="T102" fmla="*/ 1413937 w 2848"/>
              <a:gd name="T103" fmla="*/ 1558289 h 1795"/>
              <a:gd name="T104" fmla="*/ 1279459 w 2848"/>
              <a:gd name="T105" fmla="*/ 1462177 h 1795"/>
              <a:gd name="T106" fmla="*/ 1160350 w 2848"/>
              <a:gd name="T107" fmla="*/ 1348125 h 1795"/>
              <a:gd name="T108" fmla="*/ 1056610 w 2848"/>
              <a:gd name="T109" fmla="*/ 1218695 h 1795"/>
              <a:gd name="T110" fmla="*/ 973362 w 2848"/>
              <a:gd name="T111" fmla="*/ 1075168 h 1795"/>
              <a:gd name="T112" fmla="*/ 913167 w 2848"/>
              <a:gd name="T113" fmla="*/ 917545 h 1795"/>
              <a:gd name="T114" fmla="*/ 874745 w 2848"/>
              <a:gd name="T115" fmla="*/ 750952 h 1795"/>
              <a:gd name="T116" fmla="*/ 861938 w 2848"/>
              <a:gd name="T117" fmla="*/ 575388 h 1795"/>
              <a:gd name="T118" fmla="*/ 0 w 2848"/>
              <a:gd name="T119" fmla="*/ 575388 h 179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848"/>
              <a:gd name="T181" fmla="*/ 0 h 1795"/>
              <a:gd name="T182" fmla="*/ 2848 w 2848"/>
              <a:gd name="T183" fmla="*/ 1795 h 179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848" h="1795">
                <a:moveTo>
                  <a:pt x="224" y="449"/>
                </a:moveTo>
                <a:lnTo>
                  <a:pt x="224" y="449"/>
                </a:lnTo>
                <a:lnTo>
                  <a:pt x="224" y="484"/>
                </a:lnTo>
                <a:lnTo>
                  <a:pt x="226" y="519"/>
                </a:lnTo>
                <a:lnTo>
                  <a:pt x="228" y="553"/>
                </a:lnTo>
                <a:lnTo>
                  <a:pt x="231" y="587"/>
                </a:lnTo>
                <a:lnTo>
                  <a:pt x="235" y="620"/>
                </a:lnTo>
                <a:lnTo>
                  <a:pt x="240" y="654"/>
                </a:lnTo>
                <a:lnTo>
                  <a:pt x="246" y="687"/>
                </a:lnTo>
                <a:lnTo>
                  <a:pt x="252" y="720"/>
                </a:lnTo>
                <a:lnTo>
                  <a:pt x="259" y="754"/>
                </a:lnTo>
                <a:lnTo>
                  <a:pt x="267" y="785"/>
                </a:lnTo>
                <a:lnTo>
                  <a:pt x="275" y="817"/>
                </a:lnTo>
                <a:lnTo>
                  <a:pt x="285" y="849"/>
                </a:lnTo>
                <a:lnTo>
                  <a:pt x="295" y="881"/>
                </a:lnTo>
                <a:lnTo>
                  <a:pt x="306" y="912"/>
                </a:lnTo>
                <a:lnTo>
                  <a:pt x="318" y="942"/>
                </a:lnTo>
                <a:lnTo>
                  <a:pt x="329" y="973"/>
                </a:lnTo>
                <a:lnTo>
                  <a:pt x="342" y="1003"/>
                </a:lnTo>
                <a:lnTo>
                  <a:pt x="357" y="1032"/>
                </a:lnTo>
                <a:lnTo>
                  <a:pt x="371" y="1062"/>
                </a:lnTo>
                <a:lnTo>
                  <a:pt x="386" y="1090"/>
                </a:lnTo>
                <a:lnTo>
                  <a:pt x="403" y="1118"/>
                </a:lnTo>
                <a:lnTo>
                  <a:pt x="419" y="1147"/>
                </a:lnTo>
                <a:lnTo>
                  <a:pt x="436" y="1174"/>
                </a:lnTo>
                <a:lnTo>
                  <a:pt x="453" y="1201"/>
                </a:lnTo>
                <a:lnTo>
                  <a:pt x="472" y="1228"/>
                </a:lnTo>
                <a:lnTo>
                  <a:pt x="491" y="1254"/>
                </a:lnTo>
                <a:lnTo>
                  <a:pt x="511" y="1280"/>
                </a:lnTo>
                <a:lnTo>
                  <a:pt x="531" y="1305"/>
                </a:lnTo>
                <a:lnTo>
                  <a:pt x="553" y="1330"/>
                </a:lnTo>
                <a:lnTo>
                  <a:pt x="574" y="1353"/>
                </a:lnTo>
                <a:lnTo>
                  <a:pt x="595" y="1377"/>
                </a:lnTo>
                <a:lnTo>
                  <a:pt x="618" y="1401"/>
                </a:lnTo>
                <a:lnTo>
                  <a:pt x="641" y="1423"/>
                </a:lnTo>
                <a:lnTo>
                  <a:pt x="665" y="1445"/>
                </a:lnTo>
                <a:lnTo>
                  <a:pt x="690" y="1467"/>
                </a:lnTo>
                <a:lnTo>
                  <a:pt x="713" y="1487"/>
                </a:lnTo>
                <a:lnTo>
                  <a:pt x="739" y="1508"/>
                </a:lnTo>
                <a:lnTo>
                  <a:pt x="764" y="1527"/>
                </a:lnTo>
                <a:lnTo>
                  <a:pt x="791" y="1546"/>
                </a:lnTo>
                <a:lnTo>
                  <a:pt x="817" y="1565"/>
                </a:lnTo>
                <a:lnTo>
                  <a:pt x="844" y="1582"/>
                </a:lnTo>
                <a:lnTo>
                  <a:pt x="872" y="1600"/>
                </a:lnTo>
                <a:lnTo>
                  <a:pt x="900" y="1617"/>
                </a:lnTo>
                <a:lnTo>
                  <a:pt x="928" y="1632"/>
                </a:lnTo>
                <a:lnTo>
                  <a:pt x="957" y="1647"/>
                </a:lnTo>
                <a:lnTo>
                  <a:pt x="986" y="1662"/>
                </a:lnTo>
                <a:lnTo>
                  <a:pt x="1016" y="1676"/>
                </a:lnTo>
                <a:lnTo>
                  <a:pt x="1046" y="1689"/>
                </a:lnTo>
                <a:lnTo>
                  <a:pt x="1076" y="1702"/>
                </a:lnTo>
                <a:lnTo>
                  <a:pt x="1106" y="1714"/>
                </a:lnTo>
                <a:lnTo>
                  <a:pt x="1138" y="1724"/>
                </a:lnTo>
                <a:lnTo>
                  <a:pt x="1169" y="1734"/>
                </a:lnTo>
                <a:lnTo>
                  <a:pt x="1201" y="1743"/>
                </a:lnTo>
                <a:lnTo>
                  <a:pt x="1233" y="1752"/>
                </a:lnTo>
                <a:lnTo>
                  <a:pt x="1266" y="1761"/>
                </a:lnTo>
                <a:lnTo>
                  <a:pt x="1299" y="1768"/>
                </a:lnTo>
                <a:lnTo>
                  <a:pt x="1332" y="1774"/>
                </a:lnTo>
                <a:lnTo>
                  <a:pt x="1365" y="1780"/>
                </a:lnTo>
                <a:lnTo>
                  <a:pt x="1398" y="1784"/>
                </a:lnTo>
                <a:lnTo>
                  <a:pt x="1432" y="1788"/>
                </a:lnTo>
                <a:lnTo>
                  <a:pt x="1467" y="1790"/>
                </a:lnTo>
                <a:lnTo>
                  <a:pt x="1501" y="1793"/>
                </a:lnTo>
                <a:lnTo>
                  <a:pt x="1535" y="1794"/>
                </a:lnTo>
                <a:lnTo>
                  <a:pt x="1569" y="1795"/>
                </a:lnTo>
                <a:lnTo>
                  <a:pt x="1625" y="1794"/>
                </a:lnTo>
                <a:lnTo>
                  <a:pt x="1680" y="1790"/>
                </a:lnTo>
                <a:lnTo>
                  <a:pt x="1735" y="1784"/>
                </a:lnTo>
                <a:lnTo>
                  <a:pt x="1789" y="1777"/>
                </a:lnTo>
                <a:lnTo>
                  <a:pt x="1842" y="1767"/>
                </a:lnTo>
                <a:lnTo>
                  <a:pt x="1894" y="1755"/>
                </a:lnTo>
                <a:lnTo>
                  <a:pt x="1946" y="1742"/>
                </a:lnTo>
                <a:lnTo>
                  <a:pt x="1997" y="1725"/>
                </a:lnTo>
                <a:lnTo>
                  <a:pt x="2046" y="1708"/>
                </a:lnTo>
                <a:lnTo>
                  <a:pt x="2096" y="1688"/>
                </a:lnTo>
                <a:lnTo>
                  <a:pt x="2143" y="1666"/>
                </a:lnTo>
                <a:lnTo>
                  <a:pt x="2191" y="1643"/>
                </a:lnTo>
                <a:lnTo>
                  <a:pt x="2237" y="1618"/>
                </a:lnTo>
                <a:lnTo>
                  <a:pt x="2281" y="1592"/>
                </a:lnTo>
                <a:lnTo>
                  <a:pt x="2325" y="1562"/>
                </a:lnTo>
                <a:lnTo>
                  <a:pt x="2368" y="1533"/>
                </a:lnTo>
                <a:lnTo>
                  <a:pt x="2408" y="1501"/>
                </a:lnTo>
                <a:lnTo>
                  <a:pt x="2448" y="1468"/>
                </a:lnTo>
                <a:lnTo>
                  <a:pt x="2487" y="1434"/>
                </a:lnTo>
                <a:lnTo>
                  <a:pt x="2525" y="1397"/>
                </a:lnTo>
                <a:lnTo>
                  <a:pt x="2560" y="1359"/>
                </a:lnTo>
                <a:lnTo>
                  <a:pt x="2594" y="1322"/>
                </a:lnTo>
                <a:lnTo>
                  <a:pt x="2627" y="1280"/>
                </a:lnTo>
                <a:lnTo>
                  <a:pt x="2658" y="1239"/>
                </a:lnTo>
                <a:lnTo>
                  <a:pt x="2689" y="1196"/>
                </a:lnTo>
                <a:lnTo>
                  <a:pt x="2716" y="1153"/>
                </a:lnTo>
                <a:lnTo>
                  <a:pt x="2743" y="1108"/>
                </a:lnTo>
                <a:lnTo>
                  <a:pt x="2768" y="1062"/>
                </a:lnTo>
                <a:lnTo>
                  <a:pt x="2790" y="1015"/>
                </a:lnTo>
                <a:lnTo>
                  <a:pt x="2812" y="966"/>
                </a:lnTo>
                <a:lnTo>
                  <a:pt x="2832" y="918"/>
                </a:lnTo>
                <a:lnTo>
                  <a:pt x="2848" y="867"/>
                </a:lnTo>
                <a:lnTo>
                  <a:pt x="2728" y="987"/>
                </a:lnTo>
                <a:lnTo>
                  <a:pt x="2721" y="994"/>
                </a:lnTo>
                <a:lnTo>
                  <a:pt x="2711" y="999"/>
                </a:lnTo>
                <a:lnTo>
                  <a:pt x="2702" y="1002"/>
                </a:lnTo>
                <a:lnTo>
                  <a:pt x="2691" y="1003"/>
                </a:lnTo>
                <a:lnTo>
                  <a:pt x="2681" y="1002"/>
                </a:lnTo>
                <a:lnTo>
                  <a:pt x="2671" y="999"/>
                </a:lnTo>
                <a:lnTo>
                  <a:pt x="2662" y="994"/>
                </a:lnTo>
                <a:lnTo>
                  <a:pt x="2653" y="987"/>
                </a:lnTo>
                <a:lnTo>
                  <a:pt x="2415" y="749"/>
                </a:lnTo>
                <a:lnTo>
                  <a:pt x="2403" y="782"/>
                </a:lnTo>
                <a:lnTo>
                  <a:pt x="2390" y="813"/>
                </a:lnTo>
                <a:lnTo>
                  <a:pt x="2375" y="844"/>
                </a:lnTo>
                <a:lnTo>
                  <a:pt x="2359" y="875"/>
                </a:lnTo>
                <a:lnTo>
                  <a:pt x="2343" y="905"/>
                </a:lnTo>
                <a:lnTo>
                  <a:pt x="2325" y="933"/>
                </a:lnTo>
                <a:lnTo>
                  <a:pt x="2306" y="961"/>
                </a:lnTo>
                <a:lnTo>
                  <a:pt x="2286" y="990"/>
                </a:lnTo>
                <a:lnTo>
                  <a:pt x="2265" y="1016"/>
                </a:lnTo>
                <a:lnTo>
                  <a:pt x="2243" y="1042"/>
                </a:lnTo>
                <a:lnTo>
                  <a:pt x="2220" y="1066"/>
                </a:lnTo>
                <a:lnTo>
                  <a:pt x="2196" y="1091"/>
                </a:lnTo>
                <a:lnTo>
                  <a:pt x="2172" y="1114"/>
                </a:lnTo>
                <a:lnTo>
                  <a:pt x="2146" y="1136"/>
                </a:lnTo>
                <a:lnTo>
                  <a:pt x="2120" y="1157"/>
                </a:lnTo>
                <a:lnTo>
                  <a:pt x="2093" y="1179"/>
                </a:lnTo>
                <a:lnTo>
                  <a:pt x="2064" y="1198"/>
                </a:lnTo>
                <a:lnTo>
                  <a:pt x="2036" y="1215"/>
                </a:lnTo>
                <a:lnTo>
                  <a:pt x="2006" y="1233"/>
                </a:lnTo>
                <a:lnTo>
                  <a:pt x="1976" y="1249"/>
                </a:lnTo>
                <a:lnTo>
                  <a:pt x="1945" y="1264"/>
                </a:lnTo>
                <a:lnTo>
                  <a:pt x="1914" y="1278"/>
                </a:lnTo>
                <a:lnTo>
                  <a:pt x="1882" y="1291"/>
                </a:lnTo>
                <a:lnTo>
                  <a:pt x="1849" y="1301"/>
                </a:lnTo>
                <a:lnTo>
                  <a:pt x="1816" y="1312"/>
                </a:lnTo>
                <a:lnTo>
                  <a:pt x="1782" y="1320"/>
                </a:lnTo>
                <a:lnTo>
                  <a:pt x="1748" y="1329"/>
                </a:lnTo>
                <a:lnTo>
                  <a:pt x="1713" y="1334"/>
                </a:lnTo>
                <a:lnTo>
                  <a:pt x="1678" y="1339"/>
                </a:lnTo>
                <a:lnTo>
                  <a:pt x="1643" y="1343"/>
                </a:lnTo>
                <a:lnTo>
                  <a:pt x="1606" y="1345"/>
                </a:lnTo>
                <a:lnTo>
                  <a:pt x="1569" y="1346"/>
                </a:lnTo>
                <a:lnTo>
                  <a:pt x="1523" y="1345"/>
                </a:lnTo>
                <a:lnTo>
                  <a:pt x="1478" y="1342"/>
                </a:lnTo>
                <a:lnTo>
                  <a:pt x="1434" y="1336"/>
                </a:lnTo>
                <a:lnTo>
                  <a:pt x="1389" y="1327"/>
                </a:lnTo>
                <a:lnTo>
                  <a:pt x="1345" y="1318"/>
                </a:lnTo>
                <a:lnTo>
                  <a:pt x="1303" y="1306"/>
                </a:lnTo>
                <a:lnTo>
                  <a:pt x="1261" y="1292"/>
                </a:lnTo>
                <a:lnTo>
                  <a:pt x="1221" y="1275"/>
                </a:lnTo>
                <a:lnTo>
                  <a:pt x="1181" y="1258"/>
                </a:lnTo>
                <a:lnTo>
                  <a:pt x="1142" y="1238"/>
                </a:lnTo>
                <a:lnTo>
                  <a:pt x="1104" y="1216"/>
                </a:lnTo>
                <a:lnTo>
                  <a:pt x="1069" y="1193"/>
                </a:lnTo>
                <a:lnTo>
                  <a:pt x="1033" y="1168"/>
                </a:lnTo>
                <a:lnTo>
                  <a:pt x="999" y="1141"/>
                </a:lnTo>
                <a:lnTo>
                  <a:pt x="966" y="1114"/>
                </a:lnTo>
                <a:lnTo>
                  <a:pt x="935" y="1083"/>
                </a:lnTo>
                <a:lnTo>
                  <a:pt x="906" y="1052"/>
                </a:lnTo>
                <a:lnTo>
                  <a:pt x="877" y="1019"/>
                </a:lnTo>
                <a:lnTo>
                  <a:pt x="850" y="986"/>
                </a:lnTo>
                <a:lnTo>
                  <a:pt x="825" y="951"/>
                </a:lnTo>
                <a:lnTo>
                  <a:pt x="803" y="914"/>
                </a:lnTo>
                <a:lnTo>
                  <a:pt x="781" y="876"/>
                </a:lnTo>
                <a:lnTo>
                  <a:pt x="760" y="839"/>
                </a:lnTo>
                <a:lnTo>
                  <a:pt x="743" y="798"/>
                </a:lnTo>
                <a:lnTo>
                  <a:pt x="727" y="757"/>
                </a:lnTo>
                <a:lnTo>
                  <a:pt x="713" y="716"/>
                </a:lnTo>
                <a:lnTo>
                  <a:pt x="700" y="673"/>
                </a:lnTo>
                <a:lnTo>
                  <a:pt x="691" y="630"/>
                </a:lnTo>
                <a:lnTo>
                  <a:pt x="683" y="586"/>
                </a:lnTo>
                <a:lnTo>
                  <a:pt x="677" y="541"/>
                </a:lnTo>
                <a:lnTo>
                  <a:pt x="674" y="495"/>
                </a:lnTo>
                <a:lnTo>
                  <a:pt x="673" y="449"/>
                </a:lnTo>
                <a:lnTo>
                  <a:pt x="897" y="449"/>
                </a:lnTo>
                <a:lnTo>
                  <a:pt x="449" y="0"/>
                </a:lnTo>
                <a:lnTo>
                  <a:pt x="0" y="449"/>
                </a:lnTo>
                <a:lnTo>
                  <a:pt x="224" y="449"/>
                </a:lnTo>
                <a:close/>
              </a:path>
            </a:pathLst>
          </a:cu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1908" tIns="60954" rIns="121908" bIns="60954" anchor="ctr"/>
          <a:lstStyle/>
          <a:p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8" name="未知"/>
          <p:cNvSpPr>
            <a:spLocks noChangeAspect="1"/>
          </p:cNvSpPr>
          <p:nvPr/>
        </p:nvSpPr>
        <p:spPr bwMode="auto">
          <a:xfrm rot="5400000">
            <a:off x="4331010" y="2528900"/>
            <a:ext cx="4824536" cy="3024336"/>
          </a:xfrm>
          <a:custGeom>
            <a:avLst/>
            <a:gdLst>
              <a:gd name="T0" fmla="*/ 3359381 w 2849"/>
              <a:gd name="T1" fmla="*/ 1680030 h 1794"/>
              <a:gd name="T2" fmla="*/ 3352977 w 2849"/>
              <a:gd name="T3" fmla="*/ 1548037 h 1794"/>
              <a:gd name="T4" fmla="*/ 3333766 w 2849"/>
              <a:gd name="T5" fmla="*/ 1417325 h 1794"/>
              <a:gd name="T6" fmla="*/ 3306870 w 2849"/>
              <a:gd name="T7" fmla="*/ 1291739 h 1794"/>
              <a:gd name="T8" fmla="*/ 3271010 w 2849"/>
              <a:gd name="T9" fmla="*/ 1171279 h 1794"/>
              <a:gd name="T10" fmla="*/ 3224903 w 2849"/>
              <a:gd name="T11" fmla="*/ 1053382 h 1794"/>
              <a:gd name="T12" fmla="*/ 3172393 w 2849"/>
              <a:gd name="T13" fmla="*/ 938049 h 1794"/>
              <a:gd name="T14" fmla="*/ 3112198 w 2849"/>
              <a:gd name="T15" fmla="*/ 829122 h 1794"/>
              <a:gd name="T16" fmla="*/ 3044319 w 2849"/>
              <a:gd name="T17" fmla="*/ 726603 h 1794"/>
              <a:gd name="T18" fmla="*/ 2968755 w 2849"/>
              <a:gd name="T19" fmla="*/ 626647 h 1794"/>
              <a:gd name="T20" fmla="*/ 2885507 w 2849"/>
              <a:gd name="T21" fmla="*/ 534380 h 1794"/>
              <a:gd name="T22" fmla="*/ 2795855 w 2849"/>
              <a:gd name="T23" fmla="*/ 448521 h 1794"/>
              <a:gd name="T24" fmla="*/ 2702361 w 2849"/>
              <a:gd name="T25" fmla="*/ 367787 h 1794"/>
              <a:gd name="T26" fmla="*/ 2601183 w 2849"/>
              <a:gd name="T27" fmla="*/ 293461 h 1794"/>
              <a:gd name="T28" fmla="*/ 2494881 w 2849"/>
              <a:gd name="T29" fmla="*/ 228105 h 1794"/>
              <a:gd name="T30" fmla="*/ 2384738 w 2849"/>
              <a:gd name="T31" fmla="*/ 169156 h 1794"/>
              <a:gd name="T32" fmla="*/ 2269471 w 2849"/>
              <a:gd name="T33" fmla="*/ 119178 h 1794"/>
              <a:gd name="T34" fmla="*/ 2150362 w 2849"/>
              <a:gd name="T35" fmla="*/ 76889 h 1794"/>
              <a:gd name="T36" fmla="*/ 2027411 w 2849"/>
              <a:gd name="T37" fmla="*/ 43571 h 1794"/>
              <a:gd name="T38" fmla="*/ 1900618 w 2849"/>
              <a:gd name="T39" fmla="*/ 19222 h 1794"/>
              <a:gd name="T40" fmla="*/ 1769983 w 2849"/>
              <a:gd name="T41" fmla="*/ 5126 h 1794"/>
              <a:gd name="T42" fmla="*/ 1636786 w 2849"/>
              <a:gd name="T43" fmla="*/ 0 h 1794"/>
              <a:gd name="T44" fmla="*/ 1494623 w 2849"/>
              <a:gd name="T45" fmla="*/ 5126 h 1794"/>
              <a:gd name="T46" fmla="*/ 1289705 w 2849"/>
              <a:gd name="T47" fmla="*/ 34600 h 1794"/>
              <a:gd name="T48" fmla="*/ 1091190 w 2849"/>
              <a:gd name="T49" fmla="*/ 87141 h 1794"/>
              <a:gd name="T50" fmla="*/ 901641 w 2849"/>
              <a:gd name="T51" fmla="*/ 164030 h 1794"/>
              <a:gd name="T52" fmla="*/ 727460 w 2849"/>
              <a:gd name="T53" fmla="*/ 260142 h 1794"/>
              <a:gd name="T54" fmla="*/ 563526 w 2849"/>
              <a:gd name="T55" fmla="*/ 375476 h 1794"/>
              <a:gd name="T56" fmla="*/ 414960 w 2849"/>
              <a:gd name="T57" fmla="*/ 508750 h 1794"/>
              <a:gd name="T58" fmla="*/ 284324 w 2849"/>
              <a:gd name="T59" fmla="*/ 658684 h 1794"/>
              <a:gd name="T60" fmla="*/ 169058 w 2849"/>
              <a:gd name="T61" fmla="*/ 821433 h 1794"/>
              <a:gd name="T62" fmla="*/ 73002 w 2849"/>
              <a:gd name="T63" fmla="*/ 998279 h 1794"/>
              <a:gd name="T64" fmla="*/ 0 w 2849"/>
              <a:gd name="T65" fmla="*/ 1187939 h 1794"/>
              <a:gd name="T66" fmla="*/ 163935 w 2849"/>
              <a:gd name="T67" fmla="*/ 1026471 h 1794"/>
              <a:gd name="T68" fmla="*/ 202357 w 2849"/>
              <a:gd name="T69" fmla="*/ 1013656 h 1794"/>
              <a:gd name="T70" fmla="*/ 227972 w 2849"/>
              <a:gd name="T71" fmla="*/ 1018782 h 1794"/>
              <a:gd name="T72" fmla="*/ 554560 w 2849"/>
              <a:gd name="T73" fmla="*/ 1339154 h 1794"/>
              <a:gd name="T74" fmla="*/ 587860 w 2849"/>
              <a:gd name="T75" fmla="*/ 1257139 h 1794"/>
              <a:gd name="T76" fmla="*/ 648054 w 2849"/>
              <a:gd name="T77" fmla="*/ 1140524 h 1794"/>
              <a:gd name="T78" fmla="*/ 721057 w 2849"/>
              <a:gd name="T79" fmla="*/ 1031597 h 1794"/>
              <a:gd name="T80" fmla="*/ 804305 w 2849"/>
              <a:gd name="T81" fmla="*/ 931641 h 1794"/>
              <a:gd name="T82" fmla="*/ 899079 w 2849"/>
              <a:gd name="T83" fmla="*/ 843219 h 1794"/>
              <a:gd name="T84" fmla="*/ 1004100 w 2849"/>
              <a:gd name="T85" fmla="*/ 763766 h 1794"/>
              <a:gd name="T86" fmla="*/ 1116805 w 2849"/>
              <a:gd name="T87" fmla="*/ 699692 h 1794"/>
              <a:gd name="T88" fmla="*/ 1238475 w 2849"/>
              <a:gd name="T89" fmla="*/ 645870 h 1794"/>
              <a:gd name="T90" fmla="*/ 1365269 w 2849"/>
              <a:gd name="T91" fmla="*/ 606143 h 1794"/>
              <a:gd name="T92" fmla="*/ 1499746 w 2849"/>
              <a:gd name="T93" fmla="*/ 583077 h 1794"/>
              <a:gd name="T94" fmla="*/ 1636786 w 2849"/>
              <a:gd name="T95" fmla="*/ 574106 h 1794"/>
              <a:gd name="T96" fmla="*/ 1755894 w 2849"/>
              <a:gd name="T97" fmla="*/ 579232 h 1794"/>
              <a:gd name="T98" fmla="*/ 1924952 w 2849"/>
              <a:gd name="T99" fmla="*/ 609988 h 1794"/>
              <a:gd name="T100" fmla="*/ 2085045 w 2849"/>
              <a:gd name="T101" fmla="*/ 663810 h 1794"/>
              <a:gd name="T102" fmla="*/ 2233610 w 2849"/>
              <a:gd name="T103" fmla="*/ 739418 h 1794"/>
              <a:gd name="T104" fmla="*/ 2369369 w 2849"/>
              <a:gd name="T105" fmla="*/ 836811 h 1794"/>
              <a:gd name="T106" fmla="*/ 2488478 w 2849"/>
              <a:gd name="T107" fmla="*/ 950863 h 1794"/>
              <a:gd name="T108" fmla="*/ 2589656 w 2849"/>
              <a:gd name="T109" fmla="*/ 1080294 h 1794"/>
              <a:gd name="T110" fmla="*/ 2672904 w 2849"/>
              <a:gd name="T111" fmla="*/ 1225102 h 1794"/>
              <a:gd name="T112" fmla="*/ 2735660 w 2849"/>
              <a:gd name="T113" fmla="*/ 1381443 h 1794"/>
              <a:gd name="T114" fmla="*/ 2772802 w 2849"/>
              <a:gd name="T115" fmla="*/ 1548037 h 1794"/>
              <a:gd name="T116" fmla="*/ 2786890 w 2849"/>
              <a:gd name="T117" fmla="*/ 1723600 h 1794"/>
              <a:gd name="T118" fmla="*/ 3648828 w 2849"/>
              <a:gd name="T119" fmla="*/ 1723600 h 179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849"/>
              <a:gd name="T181" fmla="*/ 0 h 1794"/>
              <a:gd name="T182" fmla="*/ 2849 w 2849"/>
              <a:gd name="T183" fmla="*/ 1794 h 1794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849" h="1794">
                <a:moveTo>
                  <a:pt x="2625" y="1345"/>
                </a:moveTo>
                <a:lnTo>
                  <a:pt x="2625" y="1345"/>
                </a:lnTo>
                <a:lnTo>
                  <a:pt x="2623" y="1311"/>
                </a:lnTo>
                <a:lnTo>
                  <a:pt x="2622" y="1276"/>
                </a:lnTo>
                <a:lnTo>
                  <a:pt x="2620" y="1242"/>
                </a:lnTo>
                <a:lnTo>
                  <a:pt x="2618" y="1208"/>
                </a:lnTo>
                <a:lnTo>
                  <a:pt x="2614" y="1174"/>
                </a:lnTo>
                <a:lnTo>
                  <a:pt x="2609" y="1141"/>
                </a:lnTo>
                <a:lnTo>
                  <a:pt x="2603" y="1106"/>
                </a:lnTo>
                <a:lnTo>
                  <a:pt x="2597" y="1075"/>
                </a:lnTo>
                <a:lnTo>
                  <a:pt x="2590" y="1041"/>
                </a:lnTo>
                <a:lnTo>
                  <a:pt x="2582" y="1008"/>
                </a:lnTo>
                <a:lnTo>
                  <a:pt x="2574" y="977"/>
                </a:lnTo>
                <a:lnTo>
                  <a:pt x="2564" y="945"/>
                </a:lnTo>
                <a:lnTo>
                  <a:pt x="2554" y="914"/>
                </a:lnTo>
                <a:lnTo>
                  <a:pt x="2543" y="882"/>
                </a:lnTo>
                <a:lnTo>
                  <a:pt x="2531" y="851"/>
                </a:lnTo>
                <a:lnTo>
                  <a:pt x="2518" y="822"/>
                </a:lnTo>
                <a:lnTo>
                  <a:pt x="2505" y="791"/>
                </a:lnTo>
                <a:lnTo>
                  <a:pt x="2491" y="762"/>
                </a:lnTo>
                <a:lnTo>
                  <a:pt x="2477" y="732"/>
                </a:lnTo>
                <a:lnTo>
                  <a:pt x="2462" y="704"/>
                </a:lnTo>
                <a:lnTo>
                  <a:pt x="2446" y="675"/>
                </a:lnTo>
                <a:lnTo>
                  <a:pt x="2430" y="647"/>
                </a:lnTo>
                <a:lnTo>
                  <a:pt x="2412" y="620"/>
                </a:lnTo>
                <a:lnTo>
                  <a:pt x="2394" y="593"/>
                </a:lnTo>
                <a:lnTo>
                  <a:pt x="2377" y="567"/>
                </a:lnTo>
                <a:lnTo>
                  <a:pt x="2357" y="540"/>
                </a:lnTo>
                <a:lnTo>
                  <a:pt x="2338" y="515"/>
                </a:lnTo>
                <a:lnTo>
                  <a:pt x="2318" y="489"/>
                </a:lnTo>
                <a:lnTo>
                  <a:pt x="2296" y="464"/>
                </a:lnTo>
                <a:lnTo>
                  <a:pt x="2275" y="440"/>
                </a:lnTo>
                <a:lnTo>
                  <a:pt x="2253" y="417"/>
                </a:lnTo>
                <a:lnTo>
                  <a:pt x="2230" y="393"/>
                </a:lnTo>
                <a:lnTo>
                  <a:pt x="2207" y="371"/>
                </a:lnTo>
                <a:lnTo>
                  <a:pt x="2183" y="350"/>
                </a:lnTo>
                <a:lnTo>
                  <a:pt x="2159" y="328"/>
                </a:lnTo>
                <a:lnTo>
                  <a:pt x="2135" y="307"/>
                </a:lnTo>
                <a:lnTo>
                  <a:pt x="2110" y="287"/>
                </a:lnTo>
                <a:lnTo>
                  <a:pt x="2084" y="267"/>
                </a:lnTo>
                <a:lnTo>
                  <a:pt x="2058" y="248"/>
                </a:lnTo>
                <a:lnTo>
                  <a:pt x="2031" y="229"/>
                </a:lnTo>
                <a:lnTo>
                  <a:pt x="2003" y="211"/>
                </a:lnTo>
                <a:lnTo>
                  <a:pt x="1976" y="195"/>
                </a:lnTo>
                <a:lnTo>
                  <a:pt x="1948" y="178"/>
                </a:lnTo>
                <a:lnTo>
                  <a:pt x="1920" y="162"/>
                </a:lnTo>
                <a:lnTo>
                  <a:pt x="1891" y="146"/>
                </a:lnTo>
                <a:lnTo>
                  <a:pt x="1862" y="132"/>
                </a:lnTo>
                <a:lnTo>
                  <a:pt x="1832" y="118"/>
                </a:lnTo>
                <a:lnTo>
                  <a:pt x="1803" y="105"/>
                </a:lnTo>
                <a:lnTo>
                  <a:pt x="1772" y="93"/>
                </a:lnTo>
                <a:lnTo>
                  <a:pt x="1741" y="81"/>
                </a:lnTo>
                <a:lnTo>
                  <a:pt x="1711" y="71"/>
                </a:lnTo>
                <a:lnTo>
                  <a:pt x="1679" y="60"/>
                </a:lnTo>
                <a:lnTo>
                  <a:pt x="1647" y="51"/>
                </a:lnTo>
                <a:lnTo>
                  <a:pt x="1615" y="43"/>
                </a:lnTo>
                <a:lnTo>
                  <a:pt x="1583" y="34"/>
                </a:lnTo>
                <a:lnTo>
                  <a:pt x="1550" y="27"/>
                </a:lnTo>
                <a:lnTo>
                  <a:pt x="1517" y="20"/>
                </a:lnTo>
                <a:lnTo>
                  <a:pt x="1484" y="15"/>
                </a:lnTo>
                <a:lnTo>
                  <a:pt x="1450" y="11"/>
                </a:lnTo>
                <a:lnTo>
                  <a:pt x="1417" y="7"/>
                </a:lnTo>
                <a:lnTo>
                  <a:pt x="1382" y="4"/>
                </a:lnTo>
                <a:lnTo>
                  <a:pt x="1348" y="1"/>
                </a:lnTo>
                <a:lnTo>
                  <a:pt x="1314" y="0"/>
                </a:lnTo>
                <a:lnTo>
                  <a:pt x="1278" y="0"/>
                </a:lnTo>
                <a:lnTo>
                  <a:pt x="1223" y="1"/>
                </a:lnTo>
                <a:lnTo>
                  <a:pt x="1167" y="4"/>
                </a:lnTo>
                <a:lnTo>
                  <a:pt x="1113" y="9"/>
                </a:lnTo>
                <a:lnTo>
                  <a:pt x="1060" y="18"/>
                </a:lnTo>
                <a:lnTo>
                  <a:pt x="1007" y="27"/>
                </a:lnTo>
                <a:lnTo>
                  <a:pt x="954" y="39"/>
                </a:lnTo>
                <a:lnTo>
                  <a:pt x="903" y="53"/>
                </a:lnTo>
                <a:lnTo>
                  <a:pt x="852" y="68"/>
                </a:lnTo>
                <a:lnTo>
                  <a:pt x="801" y="86"/>
                </a:lnTo>
                <a:lnTo>
                  <a:pt x="753" y="106"/>
                </a:lnTo>
                <a:lnTo>
                  <a:pt x="704" y="128"/>
                </a:lnTo>
                <a:lnTo>
                  <a:pt x="658" y="151"/>
                </a:lnTo>
                <a:lnTo>
                  <a:pt x="612" y="176"/>
                </a:lnTo>
                <a:lnTo>
                  <a:pt x="568" y="203"/>
                </a:lnTo>
                <a:lnTo>
                  <a:pt x="524" y="231"/>
                </a:lnTo>
                <a:lnTo>
                  <a:pt x="481" y="261"/>
                </a:lnTo>
                <a:lnTo>
                  <a:pt x="440" y="293"/>
                </a:lnTo>
                <a:lnTo>
                  <a:pt x="400" y="326"/>
                </a:lnTo>
                <a:lnTo>
                  <a:pt x="362" y="361"/>
                </a:lnTo>
                <a:lnTo>
                  <a:pt x="324" y="397"/>
                </a:lnTo>
                <a:lnTo>
                  <a:pt x="289" y="435"/>
                </a:lnTo>
                <a:lnTo>
                  <a:pt x="255" y="473"/>
                </a:lnTo>
                <a:lnTo>
                  <a:pt x="222" y="514"/>
                </a:lnTo>
                <a:lnTo>
                  <a:pt x="190" y="555"/>
                </a:lnTo>
                <a:lnTo>
                  <a:pt x="160" y="597"/>
                </a:lnTo>
                <a:lnTo>
                  <a:pt x="132" y="641"/>
                </a:lnTo>
                <a:lnTo>
                  <a:pt x="106" y="686"/>
                </a:lnTo>
                <a:lnTo>
                  <a:pt x="81" y="732"/>
                </a:lnTo>
                <a:lnTo>
                  <a:pt x="57" y="779"/>
                </a:lnTo>
                <a:lnTo>
                  <a:pt x="36" y="828"/>
                </a:lnTo>
                <a:lnTo>
                  <a:pt x="17" y="877"/>
                </a:lnTo>
                <a:lnTo>
                  <a:pt x="0" y="927"/>
                </a:lnTo>
                <a:lnTo>
                  <a:pt x="120" y="806"/>
                </a:lnTo>
                <a:lnTo>
                  <a:pt x="128" y="801"/>
                </a:lnTo>
                <a:lnTo>
                  <a:pt x="138" y="795"/>
                </a:lnTo>
                <a:lnTo>
                  <a:pt x="147" y="792"/>
                </a:lnTo>
                <a:lnTo>
                  <a:pt x="158" y="791"/>
                </a:lnTo>
                <a:lnTo>
                  <a:pt x="167" y="792"/>
                </a:lnTo>
                <a:lnTo>
                  <a:pt x="178" y="795"/>
                </a:lnTo>
                <a:lnTo>
                  <a:pt x="186" y="801"/>
                </a:lnTo>
                <a:lnTo>
                  <a:pt x="194" y="806"/>
                </a:lnTo>
                <a:lnTo>
                  <a:pt x="433" y="1045"/>
                </a:lnTo>
                <a:lnTo>
                  <a:pt x="446" y="1013"/>
                </a:lnTo>
                <a:lnTo>
                  <a:pt x="459" y="981"/>
                </a:lnTo>
                <a:lnTo>
                  <a:pt x="473" y="951"/>
                </a:lnTo>
                <a:lnTo>
                  <a:pt x="488" y="920"/>
                </a:lnTo>
                <a:lnTo>
                  <a:pt x="506" y="890"/>
                </a:lnTo>
                <a:lnTo>
                  <a:pt x="524" y="861"/>
                </a:lnTo>
                <a:lnTo>
                  <a:pt x="543" y="832"/>
                </a:lnTo>
                <a:lnTo>
                  <a:pt x="563" y="805"/>
                </a:lnTo>
                <a:lnTo>
                  <a:pt x="584" y="778"/>
                </a:lnTo>
                <a:lnTo>
                  <a:pt x="605" y="752"/>
                </a:lnTo>
                <a:lnTo>
                  <a:pt x="628" y="727"/>
                </a:lnTo>
                <a:lnTo>
                  <a:pt x="653" y="704"/>
                </a:lnTo>
                <a:lnTo>
                  <a:pt x="677" y="680"/>
                </a:lnTo>
                <a:lnTo>
                  <a:pt x="702" y="658"/>
                </a:lnTo>
                <a:lnTo>
                  <a:pt x="729" y="636"/>
                </a:lnTo>
                <a:lnTo>
                  <a:pt x="756" y="616"/>
                </a:lnTo>
                <a:lnTo>
                  <a:pt x="784" y="596"/>
                </a:lnTo>
                <a:lnTo>
                  <a:pt x="813" y="579"/>
                </a:lnTo>
                <a:lnTo>
                  <a:pt x="843" y="561"/>
                </a:lnTo>
                <a:lnTo>
                  <a:pt x="872" y="546"/>
                </a:lnTo>
                <a:lnTo>
                  <a:pt x="903" y="530"/>
                </a:lnTo>
                <a:lnTo>
                  <a:pt x="935" y="516"/>
                </a:lnTo>
                <a:lnTo>
                  <a:pt x="967" y="504"/>
                </a:lnTo>
                <a:lnTo>
                  <a:pt x="1000" y="492"/>
                </a:lnTo>
                <a:lnTo>
                  <a:pt x="1033" y="482"/>
                </a:lnTo>
                <a:lnTo>
                  <a:pt x="1066" y="473"/>
                </a:lnTo>
                <a:lnTo>
                  <a:pt x="1100" y="465"/>
                </a:lnTo>
                <a:lnTo>
                  <a:pt x="1136" y="459"/>
                </a:lnTo>
                <a:lnTo>
                  <a:pt x="1171" y="455"/>
                </a:lnTo>
                <a:lnTo>
                  <a:pt x="1206" y="451"/>
                </a:lnTo>
                <a:lnTo>
                  <a:pt x="1242" y="449"/>
                </a:lnTo>
                <a:lnTo>
                  <a:pt x="1278" y="448"/>
                </a:lnTo>
                <a:lnTo>
                  <a:pt x="1324" y="449"/>
                </a:lnTo>
                <a:lnTo>
                  <a:pt x="1371" y="452"/>
                </a:lnTo>
                <a:lnTo>
                  <a:pt x="1415" y="458"/>
                </a:lnTo>
                <a:lnTo>
                  <a:pt x="1459" y="466"/>
                </a:lnTo>
                <a:lnTo>
                  <a:pt x="1503" y="476"/>
                </a:lnTo>
                <a:lnTo>
                  <a:pt x="1545" y="489"/>
                </a:lnTo>
                <a:lnTo>
                  <a:pt x="1587" y="503"/>
                </a:lnTo>
                <a:lnTo>
                  <a:pt x="1628" y="518"/>
                </a:lnTo>
                <a:lnTo>
                  <a:pt x="1668" y="536"/>
                </a:lnTo>
                <a:lnTo>
                  <a:pt x="1706" y="556"/>
                </a:lnTo>
                <a:lnTo>
                  <a:pt x="1744" y="577"/>
                </a:lnTo>
                <a:lnTo>
                  <a:pt x="1780" y="601"/>
                </a:lnTo>
                <a:lnTo>
                  <a:pt x="1816" y="626"/>
                </a:lnTo>
                <a:lnTo>
                  <a:pt x="1850" y="653"/>
                </a:lnTo>
                <a:lnTo>
                  <a:pt x="1882" y="681"/>
                </a:lnTo>
                <a:lnTo>
                  <a:pt x="1913" y="711"/>
                </a:lnTo>
                <a:lnTo>
                  <a:pt x="1943" y="742"/>
                </a:lnTo>
                <a:lnTo>
                  <a:pt x="1970" y="775"/>
                </a:lnTo>
                <a:lnTo>
                  <a:pt x="1998" y="809"/>
                </a:lnTo>
                <a:lnTo>
                  <a:pt x="2022" y="843"/>
                </a:lnTo>
                <a:lnTo>
                  <a:pt x="2046" y="880"/>
                </a:lnTo>
                <a:lnTo>
                  <a:pt x="2067" y="917"/>
                </a:lnTo>
                <a:lnTo>
                  <a:pt x="2087" y="956"/>
                </a:lnTo>
                <a:lnTo>
                  <a:pt x="2105" y="995"/>
                </a:lnTo>
                <a:lnTo>
                  <a:pt x="2122" y="1037"/>
                </a:lnTo>
                <a:lnTo>
                  <a:pt x="2136" y="1078"/>
                </a:lnTo>
                <a:lnTo>
                  <a:pt x="2148" y="1121"/>
                </a:lnTo>
                <a:lnTo>
                  <a:pt x="2158" y="1164"/>
                </a:lnTo>
                <a:lnTo>
                  <a:pt x="2165" y="1208"/>
                </a:lnTo>
                <a:lnTo>
                  <a:pt x="2171" y="1254"/>
                </a:lnTo>
                <a:lnTo>
                  <a:pt x="2175" y="1299"/>
                </a:lnTo>
                <a:lnTo>
                  <a:pt x="2176" y="1345"/>
                </a:lnTo>
                <a:lnTo>
                  <a:pt x="1952" y="1345"/>
                </a:lnTo>
                <a:lnTo>
                  <a:pt x="2400" y="1794"/>
                </a:lnTo>
                <a:lnTo>
                  <a:pt x="2849" y="1345"/>
                </a:lnTo>
                <a:lnTo>
                  <a:pt x="2625" y="1345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121908" tIns="60954" rIns="121908" bIns="60954" anchor="ctr"/>
          <a:lstStyle/>
          <a:p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WordArt 9" descr="#clear#"/>
          <p:cNvSpPr>
            <a:spLocks noChangeArrowheads="1" noChangeShapeType="1"/>
          </p:cNvSpPr>
          <p:nvPr/>
        </p:nvSpPr>
        <p:spPr bwMode="auto">
          <a:xfrm rot="3626402">
            <a:off x="5412626" y="2524530"/>
            <a:ext cx="2942545" cy="1800201"/>
          </a:xfrm>
          <a:prstGeom prst="rect">
            <a:avLst/>
          </a:prstGeom>
        </p:spPr>
        <p:txBody>
          <a:bodyPr spcFirstLastPara="1" wrap="none" lIns="121908" tIns="60954" rIns="121908" bIns="60954" fromWordArt="1">
            <a:prstTxWarp prst="textArchUp">
              <a:avLst>
                <a:gd name="adj" fmla="val 13041511"/>
              </a:avLst>
            </a:prstTxWarp>
          </a:bodyPr>
          <a:lstStyle/>
          <a:p>
            <a:pPr algn="ctr"/>
            <a:r>
              <a:rPr lang="zh-CN" altLang="en-US" kern="10" dirty="0" smtClean="0">
                <a:solidFill>
                  <a:srgbClr val="008000"/>
                </a:solidFill>
                <a:latin typeface="+mn-ea"/>
                <a:cs typeface="+mn-ea"/>
              </a:rPr>
              <a:t>过渡关爱</a:t>
            </a:r>
            <a:endParaRPr lang="zh-CN" altLang="en-US" kern="10" dirty="0">
              <a:solidFill>
                <a:srgbClr val="008000"/>
              </a:solidFill>
              <a:latin typeface="+mn-ea"/>
              <a:cs typeface="+mn-ea"/>
            </a:endParaRPr>
          </a:p>
        </p:txBody>
      </p:sp>
      <p:sp>
        <p:nvSpPr>
          <p:cNvPr id="10" name="WordArt 10" descr="#clear#"/>
          <p:cNvSpPr>
            <a:spLocks noChangeArrowheads="1" noChangeShapeType="1"/>
          </p:cNvSpPr>
          <p:nvPr/>
        </p:nvSpPr>
        <p:spPr bwMode="auto">
          <a:xfrm rot="19202651">
            <a:off x="4298674" y="1939555"/>
            <a:ext cx="2769105" cy="2301495"/>
          </a:xfrm>
          <a:prstGeom prst="rect">
            <a:avLst/>
          </a:prstGeom>
        </p:spPr>
        <p:txBody>
          <a:bodyPr spcFirstLastPara="1" wrap="none" lIns="121908" tIns="60954" rIns="121908" bIns="60954" fromWordArt="1">
            <a:prstTxWarp prst="textArchUp">
              <a:avLst>
                <a:gd name="adj" fmla="val 12275840"/>
              </a:avLst>
            </a:prstTxWarp>
          </a:bodyPr>
          <a:lstStyle/>
          <a:p>
            <a:pPr algn="ctr"/>
            <a:r>
              <a:rPr lang="zh-CN" altLang="en-US" sz="1200" kern="10" dirty="0" smtClean="0">
                <a:solidFill>
                  <a:srgbClr val="FFC000"/>
                </a:solidFill>
                <a:latin typeface="+mn-ea"/>
                <a:cs typeface="+mn-ea"/>
              </a:rPr>
              <a:t>贴标签、言语歧视</a:t>
            </a:r>
            <a:endParaRPr lang="zh-CN" altLang="en-US" sz="1200" kern="10" dirty="0">
              <a:solidFill>
                <a:srgbClr val="FFC000"/>
              </a:solidFill>
              <a:latin typeface="+mn-ea"/>
              <a:cs typeface="+mn-ea"/>
            </a:endParaRPr>
          </a:p>
        </p:txBody>
      </p:sp>
      <p:sp>
        <p:nvSpPr>
          <p:cNvPr id="11" name="Text Placeholder 32" descr="#clear#"/>
          <p:cNvSpPr txBox="1"/>
          <p:nvPr/>
        </p:nvSpPr>
        <p:spPr>
          <a:xfrm>
            <a:off x="190550" y="1340768"/>
            <a:ext cx="3744416" cy="4464496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Lato Light" panose="020F0302020204030203" pitchFamily="34" charset="0"/>
              </a:rPr>
              <a:t>给孩子</a:t>
            </a:r>
            <a:r>
              <a:rPr lang="zh-CN" altLang="en-US" sz="3200" dirty="0" smtClean="0">
                <a:solidFill>
                  <a:srgbClr val="CC0000"/>
                </a:solidFill>
                <a:latin typeface="Lato Light" panose="020F0302020204030203" pitchFamily="34" charset="0"/>
              </a:rPr>
              <a:t>贴标签</a:t>
            </a: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Lato Light" panose="020F0302020204030203" pitchFamily="34" charset="0"/>
              </a:rPr>
              <a:t>，言语中带有</a:t>
            </a:r>
            <a:r>
              <a:rPr lang="zh-CN" altLang="en-US" sz="3200" dirty="0" smtClean="0">
                <a:solidFill>
                  <a:srgbClr val="CC0000"/>
                </a:solidFill>
                <a:latin typeface="Lato Light" panose="020F0302020204030203" pitchFamily="34" charset="0"/>
              </a:rPr>
              <a:t>歧视</a:t>
            </a: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Lato Light" panose="020F0302020204030203" pitchFamily="34" charset="0"/>
              </a:rPr>
              <a:t>，行为中带有</a:t>
            </a:r>
            <a:r>
              <a:rPr lang="zh-CN" altLang="en-US" sz="3200" dirty="0" smtClean="0">
                <a:solidFill>
                  <a:srgbClr val="FF0000"/>
                </a:solidFill>
                <a:latin typeface="Lato Light" panose="020F0302020204030203" pitchFamily="34" charset="0"/>
              </a:rPr>
              <a:t>轻蔑</a:t>
            </a: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Lato Light" panose="020F0302020204030203" pitchFamily="34" charset="0"/>
              </a:rPr>
              <a:t>（</a:t>
            </a:r>
            <a:r>
              <a:rPr lang="zh-CN" altLang="en-US" sz="3200" b="1" dirty="0" smtClean="0">
                <a:solidFill>
                  <a:srgbClr val="333300"/>
                </a:solidFill>
                <a:latin typeface="方正粗黑宋简体" pitchFamily="2" charset="-122"/>
                <a:ea typeface="方正粗黑宋简体" pitchFamily="2" charset="-122"/>
              </a:rPr>
              <a:t>对欺凌者的暗示、默许、甚至鼓励</a:t>
            </a: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Lato Light" panose="020F0302020204030203" pitchFamily="34" charset="0"/>
              </a:rPr>
              <a:t>）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Lato Light" panose="020F030202020403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43078" y="2780928"/>
            <a:ext cx="2664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C0000"/>
                </a:solidFill>
                <a:latin typeface="+mj-ea"/>
                <a:ea typeface="+mj-ea"/>
              </a:rPr>
              <a:t>老师可能诱发欺凌行为</a:t>
            </a:r>
            <a:endParaRPr lang="zh-CN" altLang="en-US" sz="4000" b="1" dirty="0">
              <a:solidFill>
                <a:srgbClr val="CC0000"/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71470" y="2996952"/>
            <a:ext cx="33843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CC0000"/>
                </a:solidFill>
              </a:rPr>
              <a:t>过渡关爱</a:t>
            </a:r>
            <a:r>
              <a:rPr lang="zh-CN" altLang="en-US" sz="3200" dirty="0" smtClean="0">
                <a:solidFill>
                  <a:srgbClr val="003300"/>
                </a:solidFill>
              </a:rPr>
              <a:t>或青睐有加，足以引发学生间明争暗斗</a:t>
            </a:r>
            <a:r>
              <a:rPr lang="zh-CN" altLang="en-US" sz="3200" dirty="0" smtClean="0"/>
              <a:t>（</a:t>
            </a:r>
            <a:r>
              <a:rPr lang="zh-CN" altLang="en-US" sz="3200" dirty="0" smtClean="0">
                <a:solidFill>
                  <a:srgbClr val="333300"/>
                </a:solidFill>
                <a:latin typeface="方正粗黑宋简体" pitchFamily="2" charset="-122"/>
                <a:ea typeface="方正粗黑宋简体" pitchFamily="2" charset="-122"/>
              </a:rPr>
              <a:t>嫉妒是欺凌者常见动因</a:t>
            </a:r>
            <a:r>
              <a:rPr lang="zh-CN" altLang="en-US" sz="3200" dirty="0" smtClean="0"/>
              <a:t>）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7488" y="4000504"/>
            <a:ext cx="6315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老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师</a:t>
            </a:r>
            <a:endParaRPr lang="zh-CN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54646" y="260648"/>
            <a:ext cx="144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班主任</a:t>
            </a:r>
            <a:endParaRPr lang="zh-CN" alt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06774" y="2996952"/>
            <a:ext cx="7103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               你嘲笑的是明天的牛顿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646934" y="4000504"/>
            <a:ext cx="4383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你讽刺的是将来的列宁</a:t>
            </a:r>
            <a:endParaRPr lang="zh-CN" altLang="en-US" sz="3200" dirty="0"/>
          </a:p>
        </p:txBody>
      </p:sp>
      <p:cxnSp>
        <p:nvCxnSpPr>
          <p:cNvPr id="10" name="肘形连接符 9"/>
          <p:cNvCxnSpPr/>
          <p:nvPr/>
        </p:nvCxnSpPr>
        <p:spPr>
          <a:xfrm>
            <a:off x="1558702" y="404664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肘形连接符 13"/>
          <p:cNvCxnSpPr/>
          <p:nvPr/>
        </p:nvCxnSpPr>
        <p:spPr>
          <a:xfrm>
            <a:off x="1198662" y="1124744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2566814" y="908720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prstClr val="black"/>
                </a:solidFill>
              </a:rPr>
              <a:t>你歧视的是自己的“儿子“</a:t>
            </a:r>
          </a:p>
        </p:txBody>
      </p:sp>
      <p:sp>
        <p:nvSpPr>
          <p:cNvPr id="17" name="矩形 16"/>
          <p:cNvSpPr/>
          <p:nvPr/>
        </p:nvSpPr>
        <p:spPr>
          <a:xfrm>
            <a:off x="2206774" y="1700808"/>
            <a:ext cx="6174448" cy="5847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3200" dirty="0" smtClean="0">
                <a:solidFill>
                  <a:prstClr val="black"/>
                </a:solidFill>
              </a:rPr>
              <a:t>你体罚的是自己的”女儿”</a:t>
            </a:r>
            <a:endParaRPr lang="zh-CN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0800000" flipV="1">
            <a:off x="3179704" y="4807605"/>
            <a:ext cx="4558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你轻蔑的是未来的马云</a:t>
            </a:r>
            <a:endParaRPr lang="zh-CN" altLang="en-US" sz="3200" dirty="0"/>
          </a:p>
        </p:txBody>
      </p:sp>
      <p:sp>
        <p:nvSpPr>
          <p:cNvPr id="19" name="圆角右箭头 18"/>
          <p:cNvSpPr/>
          <p:nvPr/>
        </p:nvSpPr>
        <p:spPr>
          <a:xfrm>
            <a:off x="2206774" y="3140968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右箭头 23"/>
          <p:cNvSpPr/>
          <p:nvPr/>
        </p:nvSpPr>
        <p:spPr>
          <a:xfrm>
            <a:off x="2494806" y="40050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闪电形 28"/>
          <p:cNvSpPr/>
          <p:nvPr/>
        </p:nvSpPr>
        <p:spPr>
          <a:xfrm>
            <a:off x="2350790" y="4437112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50790" y="1772816"/>
            <a:ext cx="7344816" cy="29731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800" b="1" dirty="0" smtClean="0">
                <a:solidFill>
                  <a:schemeClr val="accent3">
                    <a:lumMod val="75000"/>
                  </a:schemeClr>
                </a:solidFill>
                <a:latin typeface="方正粗黑宋简体" pitchFamily="2" charset="-122"/>
                <a:ea typeface="方正粗黑宋简体" pitchFamily="2" charset="-122"/>
              </a:rPr>
              <a:t>    优秀的老师应该明白一个道理</a:t>
            </a:r>
            <a:r>
              <a:rPr lang="en-US" altLang="zh-CN" sz="4800" b="1" dirty="0" smtClean="0">
                <a:solidFill>
                  <a:schemeClr val="accent3">
                    <a:lumMod val="75000"/>
                  </a:schemeClr>
                </a:solidFill>
                <a:latin typeface="方正粗黑宋简体" pitchFamily="2" charset="-122"/>
                <a:ea typeface="方正粗黑宋简体" pitchFamily="2" charset="-122"/>
              </a:rPr>
              <a:t>: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</a:rPr>
              <a:t>行为的表现比内心的想法更具有实际意义</a:t>
            </a:r>
            <a:r>
              <a:rPr lang="zh-CN" altLang="en-US" sz="4800" dirty="0" smtClean="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</a:rPr>
              <a:t>。</a:t>
            </a:r>
            <a:endParaRPr lang="zh-CN" altLang="en-US" sz="4800" dirty="0">
              <a:solidFill>
                <a:srgbClr val="FF00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558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lt"/>
              </a:rPr>
              <a:t>四、警惕自己的行为诱发欺凌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4" name="斜纹 3"/>
          <p:cNvSpPr/>
          <p:nvPr/>
        </p:nvSpPr>
        <p:spPr>
          <a:xfrm>
            <a:off x="118542" y="836712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L 形 4"/>
          <p:cNvSpPr/>
          <p:nvPr/>
        </p:nvSpPr>
        <p:spPr>
          <a:xfrm>
            <a:off x="982638" y="764704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L 形 5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 rot="19918736">
            <a:off x="1518515" y="916770"/>
            <a:ext cx="1296144" cy="5057136"/>
            <a:chOff x="5231110" y="1412776"/>
            <a:chExt cx="1703319" cy="4095522"/>
          </a:xfrm>
        </p:grpSpPr>
        <p:sp>
          <p:nvSpPr>
            <p:cNvPr id="8" name="Freeform 7"/>
            <p:cNvSpPr/>
            <p:nvPr/>
          </p:nvSpPr>
          <p:spPr>
            <a:xfrm>
              <a:off x="5279333" y="2753193"/>
              <a:ext cx="701664" cy="1069180"/>
            </a:xfrm>
            <a:custGeom>
              <a:avLst/>
              <a:gdLst>
                <a:gd name="connsiteX0" fmla="*/ 476250 w 688975"/>
                <a:gd name="connsiteY0" fmla="*/ 1063625 h 1066800"/>
                <a:gd name="connsiteX1" fmla="*/ 0 w 688975"/>
                <a:gd name="connsiteY1" fmla="*/ 0 h 1066800"/>
                <a:gd name="connsiteX2" fmla="*/ 431800 w 688975"/>
                <a:gd name="connsiteY2" fmla="*/ 3175 h 1066800"/>
                <a:gd name="connsiteX3" fmla="*/ 688975 w 688975"/>
                <a:gd name="connsiteY3" fmla="*/ 1066800 h 1066800"/>
                <a:gd name="connsiteX4" fmla="*/ 476250 w 688975"/>
                <a:gd name="connsiteY4" fmla="*/ 1063625 h 1066800"/>
                <a:gd name="connsiteX0-1" fmla="*/ 476250 w 688975"/>
                <a:gd name="connsiteY0-2" fmla="*/ 1063625 h 1066800"/>
                <a:gd name="connsiteX1-3" fmla="*/ 0 w 688975"/>
                <a:gd name="connsiteY1-4" fmla="*/ 0 h 1066800"/>
                <a:gd name="connsiteX2-5" fmla="*/ 436541 w 688975"/>
                <a:gd name="connsiteY2-6" fmla="*/ 5556 h 1066800"/>
                <a:gd name="connsiteX3-7" fmla="*/ 688975 w 688975"/>
                <a:gd name="connsiteY3-8" fmla="*/ 1066800 h 1066800"/>
                <a:gd name="connsiteX4-9" fmla="*/ 476250 w 688975"/>
                <a:gd name="connsiteY4-10" fmla="*/ 1063625 h 1066800"/>
                <a:gd name="connsiteX0-11" fmla="*/ 476250 w 688975"/>
                <a:gd name="connsiteY0-12" fmla="*/ 1066006 h 1069181"/>
                <a:gd name="connsiteX1-13" fmla="*/ 0 w 688975"/>
                <a:gd name="connsiteY1-14" fmla="*/ 0 h 1069181"/>
                <a:gd name="connsiteX2-15" fmla="*/ 436541 w 688975"/>
                <a:gd name="connsiteY2-16" fmla="*/ 7937 h 1069181"/>
                <a:gd name="connsiteX3-17" fmla="*/ 688975 w 688975"/>
                <a:gd name="connsiteY3-18" fmla="*/ 1069181 h 1069181"/>
                <a:gd name="connsiteX4-19" fmla="*/ 476250 w 688975"/>
                <a:gd name="connsiteY4-20" fmla="*/ 1066006 h 1069181"/>
                <a:gd name="connsiteX0-21" fmla="*/ 476250 w 691345"/>
                <a:gd name="connsiteY0-22" fmla="*/ 1066006 h 1071562"/>
                <a:gd name="connsiteX1-23" fmla="*/ 0 w 691345"/>
                <a:gd name="connsiteY1-24" fmla="*/ 0 h 1071562"/>
                <a:gd name="connsiteX2-25" fmla="*/ 436541 w 691345"/>
                <a:gd name="connsiteY2-26" fmla="*/ 7937 h 1071562"/>
                <a:gd name="connsiteX3-27" fmla="*/ 691345 w 691345"/>
                <a:gd name="connsiteY3-28" fmla="*/ 1071562 h 1071562"/>
                <a:gd name="connsiteX4-29" fmla="*/ 476250 w 691345"/>
                <a:gd name="connsiteY4-30" fmla="*/ 1066006 h 1071562"/>
                <a:gd name="connsiteX0-31" fmla="*/ 473880 w 691345"/>
                <a:gd name="connsiteY0-32" fmla="*/ 1066006 h 1071562"/>
                <a:gd name="connsiteX1-33" fmla="*/ 0 w 691345"/>
                <a:gd name="connsiteY1-34" fmla="*/ 0 h 1071562"/>
                <a:gd name="connsiteX2-35" fmla="*/ 436541 w 691345"/>
                <a:gd name="connsiteY2-36" fmla="*/ 7937 h 1071562"/>
                <a:gd name="connsiteX3-37" fmla="*/ 691345 w 691345"/>
                <a:gd name="connsiteY3-38" fmla="*/ 1071562 h 1071562"/>
                <a:gd name="connsiteX4-39" fmla="*/ 473880 w 691345"/>
                <a:gd name="connsiteY4-40" fmla="*/ 1066006 h 1071562"/>
                <a:gd name="connsiteX0-41" fmla="*/ 473880 w 691345"/>
                <a:gd name="connsiteY0-42" fmla="*/ 1066006 h 1069180"/>
                <a:gd name="connsiteX1-43" fmla="*/ 0 w 691345"/>
                <a:gd name="connsiteY1-44" fmla="*/ 0 h 1069180"/>
                <a:gd name="connsiteX2-45" fmla="*/ 436541 w 691345"/>
                <a:gd name="connsiteY2-46" fmla="*/ 7937 h 1069180"/>
                <a:gd name="connsiteX3-47" fmla="*/ 691345 w 691345"/>
                <a:gd name="connsiteY3-48" fmla="*/ 1069180 h 1069180"/>
                <a:gd name="connsiteX4-49" fmla="*/ 473880 w 691345"/>
                <a:gd name="connsiteY4-50" fmla="*/ 1066006 h 1069180"/>
                <a:gd name="connsiteX0-51" fmla="*/ 473880 w 696085"/>
                <a:gd name="connsiteY0-52" fmla="*/ 1066006 h 1069180"/>
                <a:gd name="connsiteX1-53" fmla="*/ 0 w 696085"/>
                <a:gd name="connsiteY1-54" fmla="*/ 0 h 1069180"/>
                <a:gd name="connsiteX2-55" fmla="*/ 436541 w 696085"/>
                <a:gd name="connsiteY2-56" fmla="*/ 7937 h 1069180"/>
                <a:gd name="connsiteX3-57" fmla="*/ 696085 w 696085"/>
                <a:gd name="connsiteY3-58" fmla="*/ 1069180 h 1069180"/>
                <a:gd name="connsiteX4-59" fmla="*/ 473880 w 696085"/>
                <a:gd name="connsiteY4-60" fmla="*/ 1066006 h 1069180"/>
                <a:gd name="connsiteX0-61" fmla="*/ 476250 w 696085"/>
                <a:gd name="connsiteY0-62" fmla="*/ 1068388 h 1069180"/>
                <a:gd name="connsiteX1-63" fmla="*/ 0 w 696085"/>
                <a:gd name="connsiteY1-64" fmla="*/ 0 h 1069180"/>
                <a:gd name="connsiteX2-65" fmla="*/ 436541 w 696085"/>
                <a:gd name="connsiteY2-66" fmla="*/ 7937 h 1069180"/>
                <a:gd name="connsiteX3-67" fmla="*/ 696085 w 696085"/>
                <a:gd name="connsiteY3-68" fmla="*/ 1069180 h 1069180"/>
                <a:gd name="connsiteX4-69" fmla="*/ 476250 w 696085"/>
                <a:gd name="connsiteY4-70" fmla="*/ 1068388 h 1069180"/>
                <a:gd name="connsiteX0-71" fmla="*/ 478620 w 698455"/>
                <a:gd name="connsiteY0-72" fmla="*/ 1068388 h 1069180"/>
                <a:gd name="connsiteX1-73" fmla="*/ 0 w 698455"/>
                <a:gd name="connsiteY1-74" fmla="*/ 0 h 1069180"/>
                <a:gd name="connsiteX2-75" fmla="*/ 438911 w 698455"/>
                <a:gd name="connsiteY2-76" fmla="*/ 7937 h 1069180"/>
                <a:gd name="connsiteX3-77" fmla="*/ 698455 w 698455"/>
                <a:gd name="connsiteY3-78" fmla="*/ 1069180 h 1069180"/>
                <a:gd name="connsiteX4-79" fmla="*/ 478620 w 698455"/>
                <a:gd name="connsiteY4-80" fmla="*/ 1068388 h 106918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98455" h="1069180">
                  <a:moveTo>
                    <a:pt x="478620" y="1068388"/>
                  </a:moveTo>
                  <a:lnTo>
                    <a:pt x="0" y="0"/>
                  </a:lnTo>
                  <a:lnTo>
                    <a:pt x="438911" y="7937"/>
                  </a:lnTo>
                  <a:lnTo>
                    <a:pt x="698455" y="1069180"/>
                  </a:lnTo>
                  <a:lnTo>
                    <a:pt x="478620" y="106838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5867490" y="2755573"/>
              <a:ext cx="434975" cy="1085524"/>
            </a:xfrm>
            <a:custGeom>
              <a:avLst/>
              <a:gdLst>
                <a:gd name="connsiteX0" fmla="*/ 107950 w 434975"/>
                <a:gd name="connsiteY0" fmla="*/ 1057275 h 1063625"/>
                <a:gd name="connsiteX1" fmla="*/ 0 w 434975"/>
                <a:gd name="connsiteY1" fmla="*/ 0 h 1063625"/>
                <a:gd name="connsiteX2" fmla="*/ 434975 w 434975"/>
                <a:gd name="connsiteY2" fmla="*/ 3175 h 1063625"/>
                <a:gd name="connsiteX3" fmla="*/ 323850 w 434975"/>
                <a:gd name="connsiteY3" fmla="*/ 1063625 h 1063625"/>
                <a:gd name="connsiteX4" fmla="*/ 107950 w 434975"/>
                <a:gd name="connsiteY4" fmla="*/ 1057275 h 1063625"/>
                <a:gd name="connsiteX0-1" fmla="*/ 107950 w 434975"/>
                <a:gd name="connsiteY0-2" fmla="*/ 1057275 h 1068315"/>
                <a:gd name="connsiteX1-3" fmla="*/ 0 w 434975"/>
                <a:gd name="connsiteY1-4" fmla="*/ 0 h 1068315"/>
                <a:gd name="connsiteX2-5" fmla="*/ 434975 w 434975"/>
                <a:gd name="connsiteY2-6" fmla="*/ 3175 h 1068315"/>
                <a:gd name="connsiteX3-7" fmla="*/ 328613 w 434975"/>
                <a:gd name="connsiteY3-8" fmla="*/ 1068315 h 1068315"/>
                <a:gd name="connsiteX4-9" fmla="*/ 107950 w 434975"/>
                <a:gd name="connsiteY4-10" fmla="*/ 1057275 h 1068315"/>
                <a:gd name="connsiteX0-11" fmla="*/ 107950 w 434975"/>
                <a:gd name="connsiteY0-12" fmla="*/ 1057275 h 1065969"/>
                <a:gd name="connsiteX1-13" fmla="*/ 0 w 434975"/>
                <a:gd name="connsiteY1-14" fmla="*/ 0 h 1065969"/>
                <a:gd name="connsiteX2-15" fmla="*/ 434975 w 434975"/>
                <a:gd name="connsiteY2-16" fmla="*/ 3175 h 1065969"/>
                <a:gd name="connsiteX3-17" fmla="*/ 328613 w 434975"/>
                <a:gd name="connsiteY3-18" fmla="*/ 1065969 h 1065969"/>
                <a:gd name="connsiteX4-19" fmla="*/ 107950 w 434975"/>
                <a:gd name="connsiteY4-20" fmla="*/ 1057275 h 1065969"/>
                <a:gd name="connsiteX0-21" fmla="*/ 112713 w 434975"/>
                <a:gd name="connsiteY0-22" fmla="*/ 1069000 h 1069000"/>
                <a:gd name="connsiteX1-23" fmla="*/ 0 w 434975"/>
                <a:gd name="connsiteY1-24" fmla="*/ 0 h 1069000"/>
                <a:gd name="connsiteX2-25" fmla="*/ 434975 w 434975"/>
                <a:gd name="connsiteY2-26" fmla="*/ 3175 h 1069000"/>
                <a:gd name="connsiteX3-27" fmla="*/ 328613 w 434975"/>
                <a:gd name="connsiteY3-28" fmla="*/ 1065969 h 1069000"/>
                <a:gd name="connsiteX4-29" fmla="*/ 112713 w 434975"/>
                <a:gd name="connsiteY4-30" fmla="*/ 1069000 h 1069000"/>
                <a:gd name="connsiteX0-31" fmla="*/ 112713 w 434975"/>
                <a:gd name="connsiteY0-32" fmla="*/ 1069000 h 1069000"/>
                <a:gd name="connsiteX1-33" fmla="*/ 0 w 434975"/>
                <a:gd name="connsiteY1-34" fmla="*/ 0 h 1069000"/>
                <a:gd name="connsiteX2-35" fmla="*/ 434975 w 434975"/>
                <a:gd name="connsiteY2-36" fmla="*/ 3175 h 1069000"/>
                <a:gd name="connsiteX3-37" fmla="*/ 326232 w 434975"/>
                <a:gd name="connsiteY3-38" fmla="*/ 1065969 h 1069000"/>
                <a:gd name="connsiteX4-39" fmla="*/ 112713 w 434975"/>
                <a:gd name="connsiteY4-40" fmla="*/ 1069000 h 1069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34975" h="1069000">
                  <a:moveTo>
                    <a:pt x="112713" y="1069000"/>
                  </a:moveTo>
                  <a:lnTo>
                    <a:pt x="0" y="0"/>
                  </a:lnTo>
                  <a:lnTo>
                    <a:pt x="434975" y="3175"/>
                  </a:lnTo>
                  <a:lnTo>
                    <a:pt x="326232" y="1065969"/>
                  </a:lnTo>
                  <a:lnTo>
                    <a:pt x="112713" y="1069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6196103" y="2758750"/>
              <a:ext cx="692944" cy="1061581"/>
            </a:xfrm>
            <a:custGeom>
              <a:avLst/>
              <a:gdLst>
                <a:gd name="connsiteX0" fmla="*/ 0 w 695325"/>
                <a:gd name="connsiteY0" fmla="*/ 1057275 h 1066800"/>
                <a:gd name="connsiteX1" fmla="*/ 257175 w 695325"/>
                <a:gd name="connsiteY1" fmla="*/ 0 h 1066800"/>
                <a:gd name="connsiteX2" fmla="*/ 695325 w 695325"/>
                <a:gd name="connsiteY2" fmla="*/ 0 h 1066800"/>
                <a:gd name="connsiteX3" fmla="*/ 215900 w 695325"/>
                <a:gd name="connsiteY3" fmla="*/ 1066800 h 1066800"/>
                <a:gd name="connsiteX4" fmla="*/ 0 w 695325"/>
                <a:gd name="connsiteY4" fmla="*/ 1057275 h 1066800"/>
                <a:gd name="connsiteX0-1" fmla="*/ 0 w 692944"/>
                <a:gd name="connsiteY0-2" fmla="*/ 1057275 h 1066800"/>
                <a:gd name="connsiteX1-3" fmla="*/ 257175 w 692944"/>
                <a:gd name="connsiteY1-4" fmla="*/ 0 h 1066800"/>
                <a:gd name="connsiteX2-5" fmla="*/ 692944 w 692944"/>
                <a:gd name="connsiteY2-6" fmla="*/ 2331 h 1066800"/>
                <a:gd name="connsiteX3-7" fmla="*/ 215900 w 692944"/>
                <a:gd name="connsiteY3-8" fmla="*/ 1066800 h 1066800"/>
                <a:gd name="connsiteX4-9" fmla="*/ 0 w 692944"/>
                <a:gd name="connsiteY4-10" fmla="*/ 1057275 h 1066800"/>
                <a:gd name="connsiteX0-11" fmla="*/ 0 w 692944"/>
                <a:gd name="connsiteY0-12" fmla="*/ 1057275 h 1057275"/>
                <a:gd name="connsiteX1-13" fmla="*/ 257175 w 692944"/>
                <a:gd name="connsiteY1-14" fmla="*/ 0 h 1057275"/>
                <a:gd name="connsiteX2-15" fmla="*/ 692944 w 692944"/>
                <a:gd name="connsiteY2-16" fmla="*/ 2331 h 1057275"/>
                <a:gd name="connsiteX3-17" fmla="*/ 213518 w 692944"/>
                <a:gd name="connsiteY3-18" fmla="*/ 1038837 h 1057275"/>
                <a:gd name="connsiteX4-19" fmla="*/ 0 w 692944"/>
                <a:gd name="connsiteY4-20" fmla="*/ 1057275 h 1057275"/>
                <a:gd name="connsiteX0-21" fmla="*/ 0 w 692944"/>
                <a:gd name="connsiteY0-22" fmla="*/ 1033973 h 1038837"/>
                <a:gd name="connsiteX1-23" fmla="*/ 257175 w 692944"/>
                <a:gd name="connsiteY1-24" fmla="*/ 0 h 1038837"/>
                <a:gd name="connsiteX2-25" fmla="*/ 692944 w 692944"/>
                <a:gd name="connsiteY2-26" fmla="*/ 2331 h 1038837"/>
                <a:gd name="connsiteX3-27" fmla="*/ 213518 w 692944"/>
                <a:gd name="connsiteY3-28" fmla="*/ 1038837 h 1038837"/>
                <a:gd name="connsiteX4-29" fmla="*/ 0 w 692944"/>
                <a:gd name="connsiteY4-30" fmla="*/ 1033973 h 1038837"/>
                <a:gd name="connsiteX0-31" fmla="*/ 0 w 692944"/>
                <a:gd name="connsiteY0-32" fmla="*/ 1033973 h 1033973"/>
                <a:gd name="connsiteX1-33" fmla="*/ 257175 w 692944"/>
                <a:gd name="connsiteY1-34" fmla="*/ 0 h 1033973"/>
                <a:gd name="connsiteX2-35" fmla="*/ 692944 w 692944"/>
                <a:gd name="connsiteY2-36" fmla="*/ 2331 h 1033973"/>
                <a:gd name="connsiteX3-37" fmla="*/ 213518 w 692944"/>
                <a:gd name="connsiteY3-38" fmla="*/ 1013204 h 1033973"/>
                <a:gd name="connsiteX4-39" fmla="*/ 0 w 692944"/>
                <a:gd name="connsiteY4-40" fmla="*/ 1033973 h 1033973"/>
                <a:gd name="connsiteX0-41" fmla="*/ 0 w 692944"/>
                <a:gd name="connsiteY0-42" fmla="*/ 1033973 h 1036507"/>
                <a:gd name="connsiteX1-43" fmla="*/ 257175 w 692944"/>
                <a:gd name="connsiteY1-44" fmla="*/ 0 h 1036507"/>
                <a:gd name="connsiteX2-45" fmla="*/ 692944 w 692944"/>
                <a:gd name="connsiteY2-46" fmla="*/ 2331 h 1036507"/>
                <a:gd name="connsiteX3-47" fmla="*/ 220661 w 692944"/>
                <a:gd name="connsiteY3-48" fmla="*/ 1036507 h 1036507"/>
                <a:gd name="connsiteX4-49" fmla="*/ 0 w 692944"/>
                <a:gd name="connsiteY4-50" fmla="*/ 1033973 h 1036507"/>
                <a:gd name="connsiteX0-51" fmla="*/ 0 w 692944"/>
                <a:gd name="connsiteY0-52" fmla="*/ 1038633 h 1038633"/>
                <a:gd name="connsiteX1-53" fmla="*/ 257175 w 692944"/>
                <a:gd name="connsiteY1-54" fmla="*/ 0 h 1038633"/>
                <a:gd name="connsiteX2-55" fmla="*/ 692944 w 692944"/>
                <a:gd name="connsiteY2-56" fmla="*/ 2331 h 1038633"/>
                <a:gd name="connsiteX3-57" fmla="*/ 220661 w 692944"/>
                <a:gd name="connsiteY3-58" fmla="*/ 1036507 h 1038633"/>
                <a:gd name="connsiteX4-59" fmla="*/ 0 w 692944"/>
                <a:gd name="connsiteY4-60" fmla="*/ 1038633 h 1038633"/>
                <a:gd name="connsiteX0-61" fmla="*/ 0 w 692944"/>
                <a:gd name="connsiteY0-62" fmla="*/ 1038633 h 1038839"/>
                <a:gd name="connsiteX1-63" fmla="*/ 257175 w 692944"/>
                <a:gd name="connsiteY1-64" fmla="*/ 0 h 1038839"/>
                <a:gd name="connsiteX2-65" fmla="*/ 692944 w 692944"/>
                <a:gd name="connsiteY2-66" fmla="*/ 2331 h 1038839"/>
                <a:gd name="connsiteX3-67" fmla="*/ 213517 w 692944"/>
                <a:gd name="connsiteY3-68" fmla="*/ 1038839 h 1038839"/>
                <a:gd name="connsiteX4-69" fmla="*/ 0 w 692944"/>
                <a:gd name="connsiteY4-70" fmla="*/ 1038633 h 1038839"/>
                <a:gd name="connsiteX0-71" fmla="*/ 0 w 692944"/>
                <a:gd name="connsiteY0-72" fmla="*/ 1038633 h 1038839"/>
                <a:gd name="connsiteX1-73" fmla="*/ 257175 w 692944"/>
                <a:gd name="connsiteY1-74" fmla="*/ 0 h 1038839"/>
                <a:gd name="connsiteX2-75" fmla="*/ 692944 w 692944"/>
                <a:gd name="connsiteY2-76" fmla="*/ 2331 h 1038839"/>
                <a:gd name="connsiteX3-77" fmla="*/ 215898 w 692944"/>
                <a:gd name="connsiteY3-78" fmla="*/ 1038839 h 1038839"/>
                <a:gd name="connsiteX4-79" fmla="*/ 0 w 692944"/>
                <a:gd name="connsiteY4-80" fmla="*/ 1038633 h 1038839"/>
                <a:gd name="connsiteX0-81" fmla="*/ 0 w 692944"/>
                <a:gd name="connsiteY0-82" fmla="*/ 1038633 h 1038839"/>
                <a:gd name="connsiteX1-83" fmla="*/ 257175 w 692944"/>
                <a:gd name="connsiteY1-84" fmla="*/ 0 h 1038839"/>
                <a:gd name="connsiteX2-85" fmla="*/ 692944 w 692944"/>
                <a:gd name="connsiteY2-86" fmla="*/ 2331 h 1038839"/>
                <a:gd name="connsiteX3-87" fmla="*/ 220661 w 692944"/>
                <a:gd name="connsiteY3-88" fmla="*/ 1038839 h 1038839"/>
                <a:gd name="connsiteX4-89" fmla="*/ 0 w 692944"/>
                <a:gd name="connsiteY4-90" fmla="*/ 1038633 h 103883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92944" h="1038839">
                  <a:moveTo>
                    <a:pt x="0" y="1038633"/>
                  </a:moveTo>
                  <a:lnTo>
                    <a:pt x="257175" y="0"/>
                  </a:lnTo>
                  <a:lnTo>
                    <a:pt x="692944" y="2331"/>
                  </a:lnTo>
                  <a:lnTo>
                    <a:pt x="220661" y="1038839"/>
                  </a:lnTo>
                  <a:lnTo>
                    <a:pt x="0" y="10386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flipV="1">
              <a:off x="5758088" y="4653949"/>
              <a:ext cx="658368" cy="854349"/>
            </a:xfrm>
            <a:prstGeom prst="triangle">
              <a:avLst/>
            </a:prstGeom>
            <a:solidFill>
              <a:srgbClr val="D3AB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 flipV="1">
              <a:off x="5958451" y="5163802"/>
              <a:ext cx="265471" cy="34449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58087" y="3817724"/>
              <a:ext cx="219456" cy="8229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977543" y="3817726"/>
              <a:ext cx="219456" cy="8229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96999" y="3817725"/>
              <a:ext cx="219456" cy="8229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81713" y="1800610"/>
              <a:ext cx="439260" cy="96218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6581" y="1800610"/>
              <a:ext cx="439260" cy="9621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51449" y="1800610"/>
              <a:ext cx="439260" cy="96218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754632" y="4522838"/>
              <a:ext cx="220736" cy="22291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977603" y="4522838"/>
              <a:ext cx="220291" cy="22291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6197894" y="4522838"/>
              <a:ext cx="222017" cy="22291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6407728" y="1412776"/>
              <a:ext cx="526701" cy="526701"/>
            </a:xfrm>
            <a:prstGeom prst="ellipse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830615" y="1412776"/>
              <a:ext cx="526701" cy="526701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231110" y="1412776"/>
              <a:ext cx="526701" cy="526701"/>
            </a:xfrm>
            <a:prstGeom prst="ellipse">
              <a:avLst/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22598" y="3056948"/>
            <a:ext cx="3747685" cy="2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934966" y="1340768"/>
            <a:ext cx="4824536" cy="40934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单独处理的好处：</a:t>
            </a:r>
            <a:endParaRPr lang="en-US" altLang="zh-CN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zh-CN" sz="40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、不利于欺凌者达成同盟，与师作对。</a:t>
            </a:r>
            <a:endParaRPr lang="en-US" altLang="zh-CN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zh-CN" sz="40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、有利于维护孩子的自尊和隐私</a:t>
            </a:r>
            <a:r>
              <a:rPr lang="zh-CN" altLang="en-US" sz="4000" b="1" dirty="0" smtClean="0">
                <a:solidFill>
                  <a:schemeClr val="accent6">
                    <a:lumMod val="50000"/>
                  </a:schemeClr>
                </a:solidFill>
              </a:rPr>
              <a:t>。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055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3300"/>
                </a:solidFill>
              </a:rPr>
              <a:t>五、处理欺凌行为要单独进行</a:t>
            </a:r>
            <a:endParaRPr lang="zh-CN" altLang="en-US" sz="3600" b="1" dirty="0">
              <a:solidFill>
                <a:srgbClr val="003300"/>
              </a:solidFill>
            </a:endParaRPr>
          </a:p>
        </p:txBody>
      </p:sp>
      <p:sp>
        <p:nvSpPr>
          <p:cNvPr id="28" name="斜纹 27"/>
          <p:cNvSpPr/>
          <p:nvPr/>
        </p:nvSpPr>
        <p:spPr>
          <a:xfrm>
            <a:off x="118542" y="836712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L 形 28"/>
          <p:cNvSpPr/>
          <p:nvPr/>
        </p:nvSpPr>
        <p:spPr>
          <a:xfrm>
            <a:off x="982638" y="764704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L 形 29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02918" y="404664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7030A0"/>
                </a:solidFill>
              </a:rPr>
              <a:t>恃德者强        恃力者亡</a:t>
            </a:r>
            <a:endParaRPr lang="zh-CN" altLang="en-US" sz="36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6814" y="2996952"/>
            <a:ext cx="7152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班主任是土豆圆，切丝切片，随机应变。</a:t>
            </a:r>
            <a:endParaRPr lang="zh-CN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214886" y="1772816"/>
            <a:ext cx="6095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教师是软柿子，但有软实力。</a:t>
            </a:r>
            <a:endParaRPr lang="zh-CN" altLang="en-US" sz="3200" dirty="0"/>
          </a:p>
        </p:txBody>
      </p:sp>
      <p:sp>
        <p:nvSpPr>
          <p:cNvPr id="7" name="波形 6"/>
          <p:cNvSpPr/>
          <p:nvPr/>
        </p:nvSpPr>
        <p:spPr>
          <a:xfrm>
            <a:off x="2638822" y="1700808"/>
            <a:ext cx="504056" cy="7703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波形 7"/>
          <p:cNvSpPr/>
          <p:nvPr/>
        </p:nvSpPr>
        <p:spPr>
          <a:xfrm>
            <a:off x="1774726" y="2852936"/>
            <a:ext cx="648072" cy="698376"/>
          </a:xfrm>
          <a:prstGeom prst="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591150" y="548680"/>
            <a:ext cx="504056" cy="482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1"/>
          <p:cNvSpPr/>
          <p:nvPr/>
        </p:nvSpPr>
        <p:spPr>
          <a:xfrm>
            <a:off x="2134766" y="980728"/>
            <a:ext cx="7416824" cy="56886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21908" tIns="60954" rIns="121908" bIns="60954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图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24641" cy="1708096"/>
          </a:xfrm>
          <a:prstGeom prst="rect">
            <a:avLst/>
          </a:prstGeom>
        </p:spPr>
      </p:pic>
      <p:pic>
        <p:nvPicPr>
          <p:cNvPr id="4" name="图片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 flipV="1">
            <a:off x="10865772" y="5149904"/>
            <a:ext cx="1324641" cy="1708096"/>
          </a:xfrm>
          <a:prstGeom prst="rect">
            <a:avLst/>
          </a:prstGeom>
        </p:spPr>
      </p:pic>
      <p:sp>
        <p:nvSpPr>
          <p:cNvPr id="5" name="矩形 41" descr="#clear#"/>
          <p:cNvSpPr>
            <a:spLocks noChangeArrowheads="1"/>
          </p:cNvSpPr>
          <p:nvPr/>
        </p:nvSpPr>
        <p:spPr bwMode="auto">
          <a:xfrm>
            <a:off x="2278782" y="1124744"/>
            <a:ext cx="7128792" cy="54006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1908" tIns="60954" rIns="121908" bIns="60954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     </a:t>
            </a:r>
            <a:r>
              <a:rPr lang="zh-CN" altLang="en-US" sz="2800" dirty="0" smtClean="0">
                <a:solidFill>
                  <a:schemeClr val="accent3">
                    <a:lumMod val="50000"/>
                  </a:schemeClr>
                </a:solidFill>
                <a:latin typeface="+mn-ea"/>
              </a:rPr>
              <a:t>在处理学生欺凌事件时，老师问：你为什么要欺负别人时候。答</a:t>
            </a:r>
            <a:r>
              <a:rPr lang="en-US" altLang="zh-CN" sz="2800" dirty="0" smtClean="0">
                <a:solidFill>
                  <a:schemeClr val="accent3">
                    <a:lumMod val="50000"/>
                  </a:schemeClr>
                </a:solidFill>
                <a:latin typeface="+mn-ea"/>
              </a:rPr>
              <a:t>:</a:t>
            </a:r>
            <a:r>
              <a:rPr lang="zh-CN" altLang="en-US" sz="2800" dirty="0" smtClean="0">
                <a:solidFill>
                  <a:schemeClr val="accent3">
                    <a:lumMod val="50000"/>
                  </a:schemeClr>
                </a:solidFill>
                <a:latin typeface="+mn-ea"/>
              </a:rPr>
              <a:t>我欺负哪些人算什么？你不知道我以前欺负成什么样子？他继续说：我上初一的</a:t>
            </a:r>
            <a:r>
              <a:rPr lang="zh-CN" altLang="en-US" sz="2800" smtClean="0">
                <a:solidFill>
                  <a:schemeClr val="accent3">
                    <a:lumMod val="50000"/>
                  </a:schemeClr>
                </a:solidFill>
                <a:latin typeface="+mn-ea"/>
              </a:rPr>
              <a:t>时候几乎每</a:t>
            </a:r>
            <a:r>
              <a:rPr lang="zh-CN" altLang="en-US" sz="2800" dirty="0" smtClean="0">
                <a:solidFill>
                  <a:schemeClr val="accent3">
                    <a:lumMod val="50000"/>
                  </a:schemeClr>
                </a:solidFill>
                <a:latin typeface="+mn-ea"/>
              </a:rPr>
              <a:t>个星期都会被高年级的同学拉到厕所里脱裤子，有时候被高年级的同学勒索钱财，在这个过程中，有很多同学知道但没有人给他帮助，甚至有人围观起哄。</a:t>
            </a:r>
            <a:endParaRPr lang="en-US" altLang="zh-CN" sz="2800" dirty="0" smtClean="0">
              <a:solidFill>
                <a:schemeClr val="accent3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0670" y="0"/>
            <a:ext cx="66967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六、</a:t>
            </a:r>
            <a:r>
              <a:rPr lang="zh-CN" altLang="en-US" sz="32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lt"/>
              </a:rPr>
              <a:t>重视欺凌行为的旁观者</a:t>
            </a:r>
          </a:p>
          <a:p>
            <a:endParaRPr lang="zh-CN" altLang="en-US" sz="3600" b="1" dirty="0"/>
          </a:p>
        </p:txBody>
      </p:sp>
      <p:sp>
        <p:nvSpPr>
          <p:cNvPr id="7" name="斜纹 6"/>
          <p:cNvSpPr/>
          <p:nvPr/>
        </p:nvSpPr>
        <p:spPr>
          <a:xfrm>
            <a:off x="1198662" y="720080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L 形 7"/>
          <p:cNvSpPr/>
          <p:nvPr/>
        </p:nvSpPr>
        <p:spPr>
          <a:xfrm>
            <a:off x="2062758" y="648072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L 形 8"/>
          <p:cNvSpPr/>
          <p:nvPr/>
        </p:nvSpPr>
        <p:spPr>
          <a:xfrm>
            <a:off x="1080120" y="-116632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9" name="直接连接符 6"/>
          <p:cNvCxnSpPr>
            <a:cxnSpLocks/>
            <a:endCxn id="1048757" idx="3"/>
          </p:cNvCxnSpPr>
          <p:nvPr/>
        </p:nvCxnSpPr>
        <p:spPr>
          <a:xfrm flipV="1">
            <a:off x="2930856" y="1883914"/>
            <a:ext cx="691378" cy="486177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>
            <a:srgbClr val="000000"/>
          </a:fontRef>
        </p:style>
      </p:cxnSp>
      <p:cxnSp>
        <p:nvCxnSpPr>
          <p:cNvPr id="3145740" name="直接连接符 7"/>
          <p:cNvCxnSpPr>
            <a:cxnSpLocks/>
            <a:stCxn id="1048757" idx="5"/>
          </p:cNvCxnSpPr>
          <p:nvPr/>
        </p:nvCxnSpPr>
        <p:spPr>
          <a:xfrm>
            <a:off x="3797013" y="1868728"/>
            <a:ext cx="618257" cy="501363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>
            <a:srgbClr val="000000"/>
          </a:fontRef>
        </p:style>
      </p:cxnSp>
      <p:sp>
        <p:nvSpPr>
          <p:cNvPr id="1048757" name="椭圆 8"/>
          <p:cNvSpPr/>
          <p:nvPr/>
        </p:nvSpPr>
        <p:spPr>
          <a:xfrm rot="21302113">
            <a:off x="3551145" y="917344"/>
            <a:ext cx="248105" cy="112526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121908" tIns="60954" rIns="121908" bIns="60954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zh-CN" altLang="en-US" sz="4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8758" name="矩形 5"/>
          <p:cNvSpPr/>
          <p:nvPr/>
        </p:nvSpPr>
        <p:spPr>
          <a:xfrm>
            <a:off x="1381490" y="2348880"/>
            <a:ext cx="4857732" cy="41044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8" tIns="60954" rIns="121908" bIns="60954" rtlCol="0" anchor="ctr"/>
          <a:lstStyle/>
          <a:p>
            <a:pPr>
              <a:lnSpc>
                <a:spcPct val="130000"/>
              </a:lnSpc>
            </a:pPr>
            <a:endParaRPr lang="en-US" altLang="zh-CN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48759" name="矩形 9" descr="#clear#"/>
          <p:cNvSpPr/>
          <p:nvPr/>
        </p:nvSpPr>
        <p:spPr>
          <a:xfrm>
            <a:off x="1558702" y="2492897"/>
            <a:ext cx="4680520" cy="5693856"/>
          </a:xfrm>
          <a:prstGeom prst="rect">
            <a:avLst/>
          </a:prstGeom>
          <a:noFill/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dirty="0" smtClean="0">
                <a:solidFill>
                  <a:schemeClr val="bg1"/>
                </a:solidFill>
                <a:latin typeface="+mn-ea"/>
              </a:rPr>
              <a:t>  旁观学生应该：</a:t>
            </a:r>
            <a:endParaRPr lang="en-US" altLang="zh-CN" sz="4000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4000" dirty="0" smtClean="0">
                <a:solidFill>
                  <a:schemeClr val="bg1"/>
                </a:solidFill>
                <a:latin typeface="+mn-ea"/>
              </a:rPr>
              <a:t>• 积极制止</a:t>
            </a:r>
            <a:endParaRPr lang="en-US" altLang="zh-CN" sz="4000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4000" dirty="0" smtClean="0">
                <a:solidFill>
                  <a:schemeClr val="bg1"/>
                </a:solidFill>
                <a:latin typeface="+mn-ea"/>
              </a:rPr>
              <a:t>•</a:t>
            </a:r>
            <a:r>
              <a:rPr lang="zh-CN" altLang="en-US" sz="4000" dirty="0" smtClean="0">
                <a:solidFill>
                  <a:schemeClr val="bg1"/>
                </a:solidFill>
                <a:latin typeface="+mn-ea"/>
              </a:rPr>
              <a:t> 告诉老师</a:t>
            </a:r>
            <a:endParaRPr lang="en-US" altLang="zh-CN" sz="4000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4000" dirty="0" smtClean="0">
                <a:solidFill>
                  <a:schemeClr val="bg1"/>
                </a:solidFill>
                <a:latin typeface="+mn-ea"/>
              </a:rPr>
              <a:t>•</a:t>
            </a:r>
            <a:r>
              <a:rPr lang="zh-CN" altLang="en-US" sz="4000" dirty="0" smtClean="0">
                <a:solidFill>
                  <a:schemeClr val="bg1"/>
                </a:solidFill>
                <a:latin typeface="+mn-ea"/>
              </a:rPr>
              <a:t>匿名投诉</a:t>
            </a:r>
            <a:endParaRPr lang="en-US" altLang="zh-CN" sz="4000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4000" dirty="0" smtClean="0">
                <a:solidFill>
                  <a:schemeClr val="bg1"/>
                </a:solidFill>
                <a:latin typeface="+mn-ea"/>
              </a:rPr>
              <a:t>•</a:t>
            </a:r>
            <a:r>
              <a:rPr lang="zh-CN" altLang="en-US" sz="4000" dirty="0" smtClean="0">
                <a:solidFill>
                  <a:schemeClr val="bg1"/>
                </a:solidFill>
                <a:latin typeface="+mn-ea"/>
              </a:rPr>
              <a:t>拍摄视频保留证据</a:t>
            </a:r>
            <a:endParaRPr lang="en-US" altLang="zh-CN" sz="4000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4000" dirty="0" smtClean="0">
                <a:solidFill>
                  <a:schemeClr val="bg1"/>
                </a:solidFill>
                <a:latin typeface="+mn-ea"/>
              </a:rPr>
              <a:t>       </a:t>
            </a:r>
            <a:endParaRPr lang="en-US" altLang="zh-CN" sz="4000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endParaRPr lang="en-US" altLang="zh-CN" sz="4000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3145741" name="直接连接符 14"/>
          <p:cNvCxnSpPr>
            <a:cxnSpLocks/>
            <a:endCxn id="1048761" idx="3"/>
          </p:cNvCxnSpPr>
          <p:nvPr/>
        </p:nvCxnSpPr>
        <p:spPr>
          <a:xfrm flipV="1">
            <a:off x="7852547" y="2096596"/>
            <a:ext cx="587618" cy="309736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>
            <a:srgbClr val="000000"/>
          </a:fontRef>
        </p:style>
      </p:cxnSp>
      <p:cxnSp>
        <p:nvCxnSpPr>
          <p:cNvPr id="3145742" name="直接连接符 15"/>
          <p:cNvCxnSpPr>
            <a:cxnSpLocks/>
            <a:stCxn id="1048761" idx="5"/>
          </p:cNvCxnSpPr>
          <p:nvPr/>
        </p:nvCxnSpPr>
        <p:spPr>
          <a:xfrm>
            <a:off x="8583057" y="2084180"/>
            <a:ext cx="521704" cy="322151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>
            <a:srgbClr val="000000"/>
          </a:fontRef>
        </p:style>
      </p:cxnSp>
      <p:sp>
        <p:nvSpPr>
          <p:cNvPr id="1048761" name="椭圆 16"/>
          <p:cNvSpPr/>
          <p:nvPr/>
        </p:nvSpPr>
        <p:spPr>
          <a:xfrm rot="21302113">
            <a:off x="8375765" y="1131410"/>
            <a:ext cx="202840" cy="112525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121908" tIns="60954" rIns="121908" bIns="60954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zh-CN" altLang="en-US" sz="4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8762" name="矩形 13"/>
          <p:cNvSpPr/>
          <p:nvPr/>
        </p:nvSpPr>
        <p:spPr>
          <a:xfrm>
            <a:off x="7044133" y="2420888"/>
            <a:ext cx="3659585" cy="2734427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08" tIns="60954" rIns="121908" bIns="60954"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8763" name="矩形 17" descr="#clear#"/>
          <p:cNvSpPr/>
          <p:nvPr/>
        </p:nvSpPr>
        <p:spPr>
          <a:xfrm>
            <a:off x="7319342" y="2636912"/>
            <a:ext cx="3387595" cy="2492980"/>
          </a:xfrm>
          <a:prstGeom prst="rect">
            <a:avLst/>
          </a:prstGeom>
          <a:noFill/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dirty="0" smtClean="0">
                <a:solidFill>
                  <a:srgbClr val="FF0000"/>
                </a:solidFill>
                <a:latin typeface="+mn-ea"/>
              </a:rPr>
              <a:t>不可网上乱传</a:t>
            </a:r>
            <a:endParaRPr lang="en-US" altLang="zh-CN" sz="4000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4000" dirty="0" smtClean="0">
                <a:solidFill>
                  <a:srgbClr val="FF0000"/>
                </a:solidFill>
                <a:latin typeface="+mn-ea"/>
              </a:rPr>
              <a:t>以免引发重大舆情</a:t>
            </a:r>
            <a:endParaRPr lang="en-US" altLang="zh-CN" sz="4000" dirty="0" smtClean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097172" name="图片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" y="1"/>
            <a:ext cx="1442612" cy="18195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42678" y="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六、</a:t>
            </a: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lt"/>
              </a:rPr>
              <a:t>重视欺凌行为的旁观生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斜纹 15"/>
          <p:cNvSpPr/>
          <p:nvPr/>
        </p:nvSpPr>
        <p:spPr>
          <a:xfrm>
            <a:off x="1198662" y="720080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L 形 16"/>
          <p:cNvSpPr/>
          <p:nvPr/>
        </p:nvSpPr>
        <p:spPr>
          <a:xfrm>
            <a:off x="2062758" y="648072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L 形 17"/>
          <p:cNvSpPr/>
          <p:nvPr/>
        </p:nvSpPr>
        <p:spPr>
          <a:xfrm>
            <a:off x="1080120" y="-116632"/>
            <a:ext cx="334566" cy="908720"/>
          </a:xfrm>
          <a:prstGeom prst="corner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45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45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45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45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45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45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45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45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7" grpId="0" animBg="1"/>
      <p:bldP spid="1048758" grpId="0" animBg="1"/>
      <p:bldP spid="1048759" grpId="0"/>
      <p:bldP spid="1048761" grpId="0" animBg="1"/>
      <p:bldP spid="1048762" grpId="0" animBg="1"/>
      <p:bldP spid="10487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箭头3"/>
          <p:cNvSpPr/>
          <p:nvPr/>
        </p:nvSpPr>
        <p:spPr bwMode="gray">
          <a:xfrm flipV="1">
            <a:off x="1630711" y="4591584"/>
            <a:ext cx="1289944" cy="1717733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lIns="82816" tIns="41407" rIns="82816" bIns="41407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120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箭头2"/>
          <p:cNvSpPr/>
          <p:nvPr/>
        </p:nvSpPr>
        <p:spPr bwMode="gray">
          <a:xfrm rot="16200000">
            <a:off x="2158938" y="3622958"/>
            <a:ext cx="266184" cy="1272073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lIns="82816" tIns="41407" rIns="82816" bIns="41407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120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箭头1"/>
          <p:cNvSpPr/>
          <p:nvPr/>
        </p:nvSpPr>
        <p:spPr bwMode="gray">
          <a:xfrm>
            <a:off x="1630710" y="2467696"/>
            <a:ext cx="1283063" cy="1845611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lIns="82816" tIns="41407" rIns="82816" bIns="41407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120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1"/>
          <p:cNvSpPr>
            <a:spLocks noChangeArrowheads="1"/>
          </p:cNvSpPr>
          <p:nvPr/>
        </p:nvSpPr>
        <p:spPr bwMode="gray">
          <a:xfrm>
            <a:off x="4511030" y="2204864"/>
            <a:ext cx="5976663" cy="979967"/>
          </a:xfrm>
          <a:prstGeom prst="roundRect">
            <a:avLst>
              <a:gd name="adj" fmla="val 11505"/>
            </a:avLst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82816" tIns="41407" rIns="82816" bIns="4140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创造安全、关爱的成长环境</a:t>
            </a:r>
            <a:endParaRPr lang="zh-CN" altLang="zh-CN" sz="32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标题1"/>
          <p:cNvSpPr>
            <a:spLocks noChangeArrowheads="1"/>
          </p:cNvSpPr>
          <p:nvPr/>
        </p:nvSpPr>
        <p:spPr bwMode="gray">
          <a:xfrm>
            <a:off x="3070870" y="2205970"/>
            <a:ext cx="1216654" cy="984982"/>
          </a:xfrm>
          <a:prstGeom prst="roundRect">
            <a:avLst>
              <a:gd name="adj" fmla="val 11921"/>
            </a:avLst>
          </a:prstGeom>
          <a:solidFill>
            <a:schemeClr val="accent2"/>
          </a:solidFill>
          <a:ln w="63500" cap="flat" cmpd="sng" algn="ctr">
            <a:solidFill>
              <a:schemeClr val="bg1"/>
            </a:solidFill>
            <a:prstDash val="solid"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82816" tIns="41407" rIns="82816" bIns="4140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zh-CN" altLang="zh-CN" sz="4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2"/>
          <p:cNvSpPr>
            <a:spLocks noChangeArrowheads="1"/>
          </p:cNvSpPr>
          <p:nvPr/>
        </p:nvSpPr>
        <p:spPr bwMode="gray">
          <a:xfrm>
            <a:off x="4511030" y="3933056"/>
            <a:ext cx="5976663" cy="976726"/>
          </a:xfrm>
          <a:prstGeom prst="roundRect">
            <a:avLst>
              <a:gd name="adj" fmla="val 11505"/>
            </a:avLst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82816" tIns="41407" rIns="82816" bIns="4140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注重教室布置或班级管理细节</a:t>
            </a:r>
            <a:endParaRPr lang="zh-CN" altLang="zh-CN" sz="32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标题2"/>
          <p:cNvSpPr>
            <a:spLocks noChangeArrowheads="1"/>
          </p:cNvSpPr>
          <p:nvPr/>
        </p:nvSpPr>
        <p:spPr bwMode="gray">
          <a:xfrm>
            <a:off x="2998862" y="3933056"/>
            <a:ext cx="1216655" cy="976726"/>
          </a:xfrm>
          <a:prstGeom prst="roundRect">
            <a:avLst>
              <a:gd name="adj" fmla="val 11921"/>
            </a:avLst>
          </a:prstGeom>
          <a:solidFill>
            <a:schemeClr val="accent3"/>
          </a:solidFill>
          <a:ln w="63500" cap="flat" cmpd="sng" algn="ctr">
            <a:solidFill>
              <a:schemeClr val="bg1"/>
            </a:solidFill>
            <a:prstDash val="solid"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82816" tIns="41407" rIns="82816" bIns="4140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5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zh-CN" altLang="zh-CN" sz="5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文本3"/>
          <p:cNvSpPr>
            <a:spLocks noChangeArrowheads="1"/>
          </p:cNvSpPr>
          <p:nvPr/>
        </p:nvSpPr>
        <p:spPr bwMode="ltGray">
          <a:xfrm>
            <a:off x="4439022" y="5661248"/>
            <a:ext cx="6348493" cy="968011"/>
          </a:xfrm>
          <a:prstGeom prst="roundRect">
            <a:avLst>
              <a:gd name="adj" fmla="val 11505"/>
            </a:avLst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82816" tIns="41407" rIns="82816" bIns="4140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b="1" dirty="0" smtClean="0">
                <a:latin typeface="微软雅黑" panose="020B0503020204020204" charset="-122"/>
                <a:ea typeface="微软雅黑" panose="020B0503020204020204" charset="-122"/>
              </a:rPr>
              <a:t>让每个学生都有机会参与班级活动</a:t>
            </a:r>
            <a:endParaRPr lang="zh-CN" altLang="zh-CN" sz="32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标题3"/>
          <p:cNvSpPr>
            <a:spLocks noChangeArrowheads="1"/>
          </p:cNvSpPr>
          <p:nvPr/>
        </p:nvSpPr>
        <p:spPr bwMode="gray">
          <a:xfrm>
            <a:off x="2998862" y="5661248"/>
            <a:ext cx="1216654" cy="968011"/>
          </a:xfrm>
          <a:prstGeom prst="roundRect">
            <a:avLst>
              <a:gd name="adj" fmla="val 11921"/>
            </a:avLst>
          </a:prstGeom>
          <a:solidFill>
            <a:schemeClr val="accent4"/>
          </a:solidFill>
          <a:ln w="63500" cap="flat" cmpd="sng" algn="ctr">
            <a:solidFill>
              <a:schemeClr val="bg1"/>
            </a:solidFill>
            <a:prstDash val="solid"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82816" tIns="41407" rIns="82816" bIns="4140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5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zh-CN" altLang="zh-CN" sz="5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694606" y="3603596"/>
            <a:ext cx="1718069" cy="1445345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  <a:round/>
          </a:ln>
          <a:effectLst>
            <a:outerShdw blurRad="127000" dist="38100" dir="5400000" algn="ctr" rotWithShape="0">
              <a:prstClr val="black">
                <a:alpha val="40000"/>
              </a:prstClr>
            </a:outerShdw>
          </a:effectLst>
        </p:spPr>
        <p:txBody>
          <a:bodyPr lIns="82816" tIns="41407" rIns="82816" bIns="41407" anchor="ctr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3600" b="1" kern="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班级管理</a:t>
            </a:r>
            <a:endParaRPr lang="zh-CN" altLang="en-US" sz="3600" b="1" kern="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斜纹 14"/>
          <p:cNvSpPr/>
          <p:nvPr/>
        </p:nvSpPr>
        <p:spPr>
          <a:xfrm>
            <a:off x="118542" y="836712"/>
            <a:ext cx="5472608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L 形 15"/>
          <p:cNvSpPr/>
          <p:nvPr/>
        </p:nvSpPr>
        <p:spPr>
          <a:xfrm>
            <a:off x="982638" y="764704"/>
            <a:ext cx="3528392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L 形 16"/>
          <p:cNvSpPr/>
          <p:nvPr/>
        </p:nvSpPr>
        <p:spPr>
          <a:xfrm>
            <a:off x="0" y="0"/>
            <a:ext cx="334566" cy="908720"/>
          </a:xfrm>
          <a:prstGeom prst="corner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406574" y="188640"/>
            <a:ext cx="39950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+mn-ea"/>
                <a:cs typeface="+mn-ea"/>
                <a:sym typeface="+mn-lt"/>
              </a:rPr>
              <a:t>七</a:t>
            </a:r>
            <a:r>
              <a:rPr lang="en-US" altLang="zh-CN" sz="3200" b="1" dirty="0" smtClean="0">
                <a:solidFill>
                  <a:schemeClr val="accent3">
                    <a:lumMod val="50000"/>
                  </a:schemeClr>
                </a:solidFill>
                <a:latin typeface="+mn-ea"/>
                <a:cs typeface="+mn-ea"/>
                <a:sym typeface="+mn-lt"/>
              </a:rPr>
              <a:t>.</a:t>
            </a:r>
            <a:r>
              <a:rPr lang="zh-CN" altLang="en-US" sz="3200" b="1" dirty="0" smtClean="0">
                <a:solidFill>
                  <a:schemeClr val="accent3">
                    <a:lumMod val="50000"/>
                  </a:schemeClr>
                </a:solidFill>
                <a:latin typeface="+mn-ea"/>
                <a:cs typeface="+mn-ea"/>
                <a:sym typeface="+mn-lt"/>
              </a:rPr>
              <a:t>满足学生安全需要</a:t>
            </a:r>
            <a:endParaRPr lang="zh-CN" altLang="en-US" sz="3200" b="1" dirty="0">
              <a:solidFill>
                <a:schemeClr val="accent3">
                  <a:lumMod val="50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58702" y="1196752"/>
            <a:ext cx="9289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在班级管理中尽可能满足学生安全、归属和尊重的需要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697418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圆角矩形 7"/>
          <p:cNvSpPr/>
          <p:nvPr/>
        </p:nvSpPr>
        <p:spPr bwMode="auto">
          <a:xfrm>
            <a:off x="1126317" y="2326774"/>
            <a:ext cx="3094732" cy="4032448"/>
          </a:xfrm>
          <a:prstGeom prst="roundRect">
            <a:avLst>
              <a:gd name="adj" fmla="val 432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58702" y="3212976"/>
            <a:ext cx="223224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3600" dirty="0" smtClean="0">
                <a:solidFill>
                  <a:srgbClr val="333300"/>
                </a:solidFill>
                <a:latin typeface="+mj-ea"/>
                <a:sym typeface="微软雅黑" panose="020B0503020204020204" charset="-122"/>
              </a:rPr>
              <a:t>   </a:t>
            </a:r>
            <a:r>
              <a:rPr lang="zh-CN" altLang="en-US" sz="3200" dirty="0" smtClean="0">
                <a:solidFill>
                  <a:srgbClr val="333300"/>
                </a:solidFill>
                <a:latin typeface="+mj-ea"/>
                <a:sym typeface="微软雅黑" panose="020B0503020204020204" charset="-122"/>
              </a:rPr>
              <a:t>性格内向腼腆，学习成绩中等偏上，在人前不苟言笑</a:t>
            </a:r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sym typeface="微软雅黑" panose="020B0503020204020204" charset="-122"/>
              </a:rPr>
              <a:t>。</a:t>
            </a:r>
            <a:endParaRPr lang="zh-CN" altLang="en-US" sz="3200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42" name="圆角矩形 41"/>
          <p:cNvSpPr/>
          <p:nvPr/>
        </p:nvSpPr>
        <p:spPr bwMode="auto">
          <a:xfrm>
            <a:off x="4536481" y="2326774"/>
            <a:ext cx="3094732" cy="4032448"/>
          </a:xfrm>
          <a:prstGeom prst="roundRect">
            <a:avLst>
              <a:gd name="adj" fmla="val 432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99062" y="3068960"/>
            <a:ext cx="25909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8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上课也不主动发言，老师提问时总是低头回答，声音也听不清，脸蛋涨得通红。</a:t>
            </a:r>
            <a:endParaRPr lang="zh-CN" altLang="en-US" sz="28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8" name="圆角矩形 47"/>
          <p:cNvSpPr/>
          <p:nvPr/>
        </p:nvSpPr>
        <p:spPr bwMode="auto">
          <a:xfrm>
            <a:off x="7946645" y="2326774"/>
            <a:ext cx="3094732" cy="4032448"/>
          </a:xfrm>
          <a:prstGeom prst="roundRect">
            <a:avLst>
              <a:gd name="adj" fmla="val 432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97267" y="3262879"/>
            <a:ext cx="25909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3200" dirty="0" smtClean="0">
                <a:solidFill>
                  <a:srgbClr val="333300"/>
                </a:solidFill>
                <a:latin typeface="+mn-ea"/>
              </a:rPr>
              <a:t>下课时，他也只是在他的座位上发呆，不和同学玩。</a:t>
            </a:r>
            <a:endParaRPr lang="zh-CN" altLang="en-US" sz="3200" dirty="0">
              <a:solidFill>
                <a:srgbClr val="333300"/>
              </a:solidFill>
              <a:latin typeface="+mn-ea"/>
            </a:endParaRPr>
          </a:p>
        </p:txBody>
      </p:sp>
      <p:pic>
        <p:nvPicPr>
          <p:cNvPr id="56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3989614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7435762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5494153" y="197175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8F8F8"/>
                </a:solidFill>
                <a:latin typeface="+mn-ea"/>
              </a:rPr>
              <a:t>第类</a:t>
            </a:r>
            <a:endParaRPr lang="zh-CN" altLang="en-US" sz="2400" dirty="0">
              <a:solidFill>
                <a:srgbClr val="F8F8F8"/>
              </a:solidFill>
              <a:latin typeface="+mn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457522" y="18864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           故事分享</a:t>
            </a:r>
            <a:endParaRPr lang="zh-CN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斜纹 29"/>
          <p:cNvSpPr/>
          <p:nvPr/>
        </p:nvSpPr>
        <p:spPr>
          <a:xfrm>
            <a:off x="118542" y="836712"/>
            <a:ext cx="928903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L 形 30"/>
          <p:cNvSpPr/>
          <p:nvPr/>
        </p:nvSpPr>
        <p:spPr>
          <a:xfrm>
            <a:off x="982638" y="764704"/>
            <a:ext cx="295232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L 形 31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2350790" y="26064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3300"/>
                </a:solidFill>
                <a:latin typeface="方正粗黑宋简体" pitchFamily="2" charset="-122"/>
                <a:ea typeface="方正粗黑宋简体" pitchFamily="2" charset="-122"/>
              </a:rPr>
              <a:t>*（结合班级管理对潜在受欺凌者进行早期干预）</a:t>
            </a:r>
            <a:endParaRPr lang="zh-CN" altLang="en-US" sz="2400" dirty="0">
              <a:solidFill>
                <a:srgbClr val="0033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46934" y="980728"/>
            <a:ext cx="468052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333300"/>
                </a:solidFill>
                <a:latin typeface="叶根友毛笔行书2.0版" pitchFamily="2" charset="-122"/>
                <a:ea typeface="叶根友毛笔行书2.0版" pitchFamily="2" charset="-122"/>
              </a:rPr>
              <a:t>学生张某某的行为表现</a:t>
            </a:r>
            <a:endParaRPr lang="zh-CN" altLang="en-US" sz="3200" b="1" dirty="0">
              <a:solidFill>
                <a:srgbClr val="333300"/>
              </a:solidFill>
              <a:latin typeface="叶根友毛笔行书2.0版" pitchFamily="2" charset="-122"/>
              <a:ea typeface="叶根友毛笔行书2.0版" pitchFamily="2" charset="-122"/>
            </a:endParaRPr>
          </a:p>
        </p:txBody>
      </p:sp>
      <p:sp>
        <p:nvSpPr>
          <p:cNvPr id="37" name="左弧形箭头 36"/>
          <p:cNvSpPr/>
          <p:nvPr/>
        </p:nvSpPr>
        <p:spPr>
          <a:xfrm>
            <a:off x="2710830" y="1628800"/>
            <a:ext cx="1080120" cy="6480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9" name="右弧形箭头 38"/>
          <p:cNvSpPr/>
          <p:nvPr/>
        </p:nvSpPr>
        <p:spPr>
          <a:xfrm>
            <a:off x="8399462" y="1628800"/>
            <a:ext cx="720080" cy="7200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下箭头 39"/>
          <p:cNvSpPr/>
          <p:nvPr/>
        </p:nvSpPr>
        <p:spPr>
          <a:xfrm>
            <a:off x="5591150" y="1772816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42" grpId="0" animBg="1"/>
      <p:bldP spid="47" grpId="0"/>
      <p:bldP spid="48" grpId="0" animBg="1"/>
      <p:bldP spid="53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新月形 4"/>
          <p:cNvSpPr>
            <a:spLocks noChangeArrowheads="1"/>
          </p:cNvSpPr>
          <p:nvPr/>
        </p:nvSpPr>
        <p:spPr bwMode="auto">
          <a:xfrm rot="20751297">
            <a:off x="4288592" y="2432649"/>
            <a:ext cx="1733175" cy="3468783"/>
          </a:xfrm>
          <a:prstGeom prst="moon">
            <a:avLst>
              <a:gd name="adj" fmla="val 15190"/>
            </a:avLst>
          </a:prstGeom>
          <a:solidFill>
            <a:schemeClr val="accent4"/>
          </a:solidFill>
          <a:ln w="3175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15" name="新月形 5"/>
          <p:cNvSpPr>
            <a:spLocks noChangeArrowheads="1"/>
          </p:cNvSpPr>
          <p:nvPr/>
        </p:nvSpPr>
        <p:spPr bwMode="auto">
          <a:xfrm rot="4551297">
            <a:off x="5175610" y="1304092"/>
            <a:ext cx="1734391" cy="3466351"/>
          </a:xfrm>
          <a:prstGeom prst="moon">
            <a:avLst>
              <a:gd name="adj" fmla="val 15190"/>
            </a:avLst>
          </a:prstGeom>
          <a:solidFill>
            <a:schemeClr val="accent3"/>
          </a:solidFill>
          <a:ln w="3175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16" name="新月形 6"/>
          <p:cNvSpPr>
            <a:spLocks noChangeArrowheads="1"/>
          </p:cNvSpPr>
          <p:nvPr/>
        </p:nvSpPr>
        <p:spPr bwMode="auto">
          <a:xfrm rot="9951297">
            <a:off x="6306641" y="2192045"/>
            <a:ext cx="1733175" cy="3468783"/>
          </a:xfrm>
          <a:prstGeom prst="moon">
            <a:avLst>
              <a:gd name="adj" fmla="val 15190"/>
            </a:avLst>
          </a:prstGeom>
          <a:solidFill>
            <a:schemeClr val="accent2"/>
          </a:solidFill>
          <a:ln w="3175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17" name="新月形 7"/>
          <p:cNvSpPr>
            <a:spLocks noChangeArrowheads="1"/>
          </p:cNvSpPr>
          <p:nvPr/>
        </p:nvSpPr>
        <p:spPr bwMode="auto">
          <a:xfrm rot="15351297">
            <a:off x="5433271" y="3310472"/>
            <a:ext cx="1734391" cy="3466351"/>
          </a:xfrm>
          <a:prstGeom prst="moon">
            <a:avLst>
              <a:gd name="adj" fmla="val 15190"/>
            </a:avLst>
          </a:prstGeom>
          <a:solidFill>
            <a:schemeClr val="bg1"/>
          </a:solidFill>
          <a:ln w="3175" cap="flat" cmpd="sng">
            <a:noFill/>
            <a:beve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18" name="TextBox 11"/>
          <p:cNvSpPr>
            <a:spLocks noChangeArrowheads="1"/>
          </p:cNvSpPr>
          <p:nvPr/>
        </p:nvSpPr>
        <p:spPr bwMode="auto">
          <a:xfrm flipH="1">
            <a:off x="5303118" y="3140968"/>
            <a:ext cx="1799728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具 体做 法   </a:t>
            </a:r>
            <a:endParaRPr lang="en-US" sz="5400" b="1" dirty="0">
              <a:solidFill>
                <a:schemeClr val="accent5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6574" y="1844824"/>
            <a:ext cx="396044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/>
              <a:t>1. </a:t>
            </a:r>
            <a:r>
              <a:rPr lang="zh-CN" altLang="en-US" sz="4000" dirty="0" smtClean="0"/>
              <a:t>谈心，以表扬为主</a:t>
            </a:r>
            <a:endParaRPr lang="zh-CN" altLang="en-US" sz="4000" dirty="0"/>
          </a:p>
        </p:txBody>
      </p:sp>
      <p:sp>
        <p:nvSpPr>
          <p:cNvPr id="51" name="TextBox 50"/>
          <p:cNvSpPr txBox="1"/>
          <p:nvPr/>
        </p:nvSpPr>
        <p:spPr>
          <a:xfrm>
            <a:off x="7895406" y="1628800"/>
            <a:ext cx="3960440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/>
              <a:t>2</a:t>
            </a:r>
            <a:r>
              <a:rPr lang="zh-CN" altLang="en-US" sz="4000" dirty="0" smtClean="0"/>
              <a:t>、创设各种展示的机会</a:t>
            </a:r>
            <a:endParaRPr lang="zh-CN" altLang="en-US" sz="4000" dirty="0"/>
          </a:p>
        </p:txBody>
      </p:sp>
      <p:sp>
        <p:nvSpPr>
          <p:cNvPr id="52" name="TextBox 51"/>
          <p:cNvSpPr txBox="1"/>
          <p:nvPr/>
        </p:nvSpPr>
        <p:spPr>
          <a:xfrm>
            <a:off x="478582" y="4653136"/>
            <a:ext cx="396044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/>
              <a:t>3</a:t>
            </a:r>
            <a:r>
              <a:rPr lang="zh-CN" altLang="en-US" sz="4000" dirty="0" smtClean="0"/>
              <a:t>、与父母积极沟通</a:t>
            </a:r>
            <a:endParaRPr lang="zh-CN" altLang="en-US" sz="4000" dirty="0"/>
          </a:p>
        </p:txBody>
      </p:sp>
      <p:sp>
        <p:nvSpPr>
          <p:cNvPr id="53" name="TextBox 52"/>
          <p:cNvSpPr txBox="1"/>
          <p:nvPr/>
        </p:nvSpPr>
        <p:spPr>
          <a:xfrm>
            <a:off x="8039422" y="4869160"/>
            <a:ext cx="3744416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/>
              <a:t>4.</a:t>
            </a:r>
            <a:r>
              <a:rPr lang="zh-CN" altLang="en-US" sz="4000" dirty="0" smtClean="0"/>
              <a:t>让学生参与班级管理</a:t>
            </a:r>
            <a:endParaRPr lang="zh-CN" altLang="en-US" sz="4000" dirty="0"/>
          </a:p>
        </p:txBody>
      </p:sp>
      <p:sp>
        <p:nvSpPr>
          <p:cNvPr id="61" name="空心弧 60"/>
          <p:cNvSpPr/>
          <p:nvPr/>
        </p:nvSpPr>
        <p:spPr>
          <a:xfrm>
            <a:off x="1054646" y="1556792"/>
            <a:ext cx="2664296" cy="50405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2" name="空心弧 61"/>
          <p:cNvSpPr/>
          <p:nvPr/>
        </p:nvSpPr>
        <p:spPr>
          <a:xfrm>
            <a:off x="8687494" y="1340768"/>
            <a:ext cx="2664296" cy="50405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3" name="空心弧 62"/>
          <p:cNvSpPr/>
          <p:nvPr/>
        </p:nvSpPr>
        <p:spPr>
          <a:xfrm>
            <a:off x="8759502" y="4581128"/>
            <a:ext cx="2664296" cy="50405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4" name="空心弧 63"/>
          <p:cNvSpPr/>
          <p:nvPr/>
        </p:nvSpPr>
        <p:spPr>
          <a:xfrm>
            <a:off x="982638" y="4365104"/>
            <a:ext cx="2664296" cy="50405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7" name="斜纹 66"/>
          <p:cNvSpPr/>
          <p:nvPr/>
        </p:nvSpPr>
        <p:spPr>
          <a:xfrm>
            <a:off x="118542" y="836712"/>
            <a:ext cx="5040560" cy="7200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8" name="L 形 67"/>
          <p:cNvSpPr/>
          <p:nvPr/>
        </p:nvSpPr>
        <p:spPr>
          <a:xfrm>
            <a:off x="982638" y="764704"/>
            <a:ext cx="3600400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L 形 68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694606" y="116632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故事分享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bldLvl="0" animBg="1" autoUpdateAnimBg="0"/>
      <p:bldP spid="50" grpId="0" animBg="1"/>
      <p:bldP spid="51" grpId="0" animBg="1"/>
      <p:bldP spid="52" grpId="0" animBg="1"/>
      <p:bldP spid="53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258967" y="2780928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6000" b="1" dirty="0" smtClean="0">
                <a:ln w="12700">
                  <a:noFill/>
                  <a:prstDash val="solid"/>
                </a:ln>
                <a:solidFill>
                  <a:schemeClr val="accent1"/>
                </a:solidFill>
                <a:latin typeface="+mj-ea"/>
                <a:ea typeface="+mj-ea"/>
              </a:rPr>
              <a:t>谢谢聆听！</a:t>
            </a:r>
            <a:endParaRPr lang="zh-CN" altLang="en-US" sz="6000" b="1" dirty="0">
              <a:ln w="12700">
                <a:noFill/>
                <a:prstDash val="solid"/>
              </a:ln>
              <a:solidFill>
                <a:schemeClr val="accent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8" name="直接连接符 187"/>
          <p:cNvCxnSpPr/>
          <p:nvPr/>
        </p:nvCxnSpPr>
        <p:spPr>
          <a:xfrm>
            <a:off x="5231110" y="2348880"/>
            <a:ext cx="1629873" cy="4971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接连接符 188"/>
          <p:cNvCxnSpPr/>
          <p:nvPr/>
        </p:nvCxnSpPr>
        <p:spPr>
          <a:xfrm>
            <a:off x="4439022" y="764704"/>
            <a:ext cx="1584176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接连接符 189"/>
          <p:cNvCxnSpPr/>
          <p:nvPr/>
        </p:nvCxnSpPr>
        <p:spPr>
          <a:xfrm>
            <a:off x="5375126" y="3356992"/>
            <a:ext cx="1859843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接连接符 190"/>
          <p:cNvCxnSpPr/>
          <p:nvPr/>
        </p:nvCxnSpPr>
        <p:spPr>
          <a:xfrm>
            <a:off x="5303118" y="4365104"/>
            <a:ext cx="1859843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接连接符 191"/>
          <p:cNvCxnSpPr/>
          <p:nvPr/>
        </p:nvCxnSpPr>
        <p:spPr>
          <a:xfrm>
            <a:off x="4799062" y="5301208"/>
            <a:ext cx="2304916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3" name="组合 192"/>
          <p:cNvGrpSpPr/>
          <p:nvPr/>
        </p:nvGrpSpPr>
        <p:grpSpPr>
          <a:xfrm>
            <a:off x="4439022" y="1988840"/>
            <a:ext cx="725750" cy="725843"/>
            <a:chOff x="2683251" y="1971778"/>
            <a:chExt cx="1301106" cy="1301106"/>
          </a:xfrm>
          <a:effectLst>
            <a:outerShdw blurRad="2540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94" name="椭圆 193"/>
            <p:cNvSpPr/>
            <p:nvPr/>
          </p:nvSpPr>
          <p:spPr>
            <a:xfrm>
              <a:off x="2683251" y="1971778"/>
              <a:ext cx="1301106" cy="13011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+mj-ea"/>
                <a:ea typeface="+mj-ea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905317" y="2029249"/>
              <a:ext cx="856975" cy="11861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700" b="1" dirty="0">
                  <a:solidFill>
                    <a:schemeClr val="bg1"/>
                  </a:solidFill>
                  <a:latin typeface="+mj-ea"/>
                  <a:ea typeface="+mj-ea"/>
                </a:rPr>
                <a:t>3</a:t>
              </a:r>
              <a:endParaRPr lang="zh-CN" altLang="en-US" sz="48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96" name="组合 195"/>
          <p:cNvGrpSpPr/>
          <p:nvPr/>
        </p:nvGrpSpPr>
        <p:grpSpPr>
          <a:xfrm>
            <a:off x="4150990" y="1196752"/>
            <a:ext cx="725750" cy="725844"/>
            <a:chOff x="2683251" y="1980687"/>
            <a:chExt cx="1301106" cy="1301106"/>
          </a:xfrm>
          <a:effectLst>
            <a:outerShdw blurRad="2540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97" name="椭圆 196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+mj-ea"/>
                <a:ea typeface="+mj-ea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2905317" y="2038159"/>
              <a:ext cx="856975" cy="11861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700" b="1" dirty="0">
                  <a:solidFill>
                    <a:schemeClr val="bg1"/>
                  </a:solidFill>
                  <a:latin typeface="+mj-ea"/>
                  <a:ea typeface="+mj-ea"/>
                </a:rPr>
                <a:t>2</a:t>
              </a:r>
              <a:endParaRPr lang="zh-CN" altLang="en-US" sz="37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99" name="组合 198"/>
          <p:cNvGrpSpPr/>
          <p:nvPr/>
        </p:nvGrpSpPr>
        <p:grpSpPr>
          <a:xfrm>
            <a:off x="3646934" y="332656"/>
            <a:ext cx="725750" cy="725844"/>
            <a:chOff x="2683251" y="1980687"/>
            <a:chExt cx="1301106" cy="1301106"/>
          </a:xfrm>
          <a:effectLst>
            <a:outerShdw blurRad="2540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00" name="椭圆 199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+mj-ea"/>
                <a:ea typeface="+mj-ea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905317" y="2038159"/>
              <a:ext cx="856975" cy="11861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3700" b="1" dirty="0">
                  <a:solidFill>
                    <a:schemeClr val="bg1"/>
                  </a:solidFill>
                  <a:latin typeface="+mj-ea"/>
                  <a:ea typeface="+mj-ea"/>
                </a:rPr>
                <a:t>1</a:t>
              </a:r>
              <a:endParaRPr lang="zh-CN" altLang="en-US" sz="37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02" name="组合 201"/>
          <p:cNvGrpSpPr/>
          <p:nvPr/>
        </p:nvGrpSpPr>
        <p:grpSpPr>
          <a:xfrm>
            <a:off x="4583038" y="2924944"/>
            <a:ext cx="725750" cy="725844"/>
            <a:chOff x="2683251" y="1980687"/>
            <a:chExt cx="1301106" cy="1301106"/>
          </a:xfrm>
          <a:effectLst>
            <a:outerShdw blurRad="2540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03" name="椭圆 202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+mj-ea"/>
                <a:ea typeface="+mj-ea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2905317" y="2038159"/>
              <a:ext cx="856975" cy="11861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3700" b="1" dirty="0">
                  <a:solidFill>
                    <a:schemeClr val="bg1"/>
                  </a:solidFill>
                  <a:latin typeface="+mj-ea"/>
                  <a:ea typeface="+mj-ea"/>
                </a:rPr>
                <a:t>4</a:t>
              </a:r>
              <a:endParaRPr lang="zh-CN" altLang="en-US" sz="37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05" name="组合 204"/>
          <p:cNvGrpSpPr/>
          <p:nvPr/>
        </p:nvGrpSpPr>
        <p:grpSpPr>
          <a:xfrm>
            <a:off x="4439022" y="3933056"/>
            <a:ext cx="725749" cy="754053"/>
            <a:chOff x="2683251" y="1918056"/>
            <a:chExt cx="1301106" cy="1351672"/>
          </a:xfrm>
          <a:effectLst>
            <a:outerShdw blurRad="2540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06" name="椭圆 205"/>
            <p:cNvSpPr/>
            <p:nvPr/>
          </p:nvSpPr>
          <p:spPr>
            <a:xfrm>
              <a:off x="2683251" y="1943338"/>
              <a:ext cx="1301106" cy="130110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+mj-ea"/>
                <a:ea typeface="+mj-ea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863646" y="1918056"/>
              <a:ext cx="940317" cy="135167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4300" b="1" dirty="0">
                  <a:solidFill>
                    <a:schemeClr val="bg1"/>
                  </a:solidFill>
                  <a:latin typeface="+mj-ea"/>
                  <a:ea typeface="+mj-ea"/>
                </a:rPr>
                <a:t>5</a:t>
              </a:r>
              <a:endParaRPr lang="zh-CN" altLang="en-US" sz="43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08" name="组合 207"/>
          <p:cNvGrpSpPr/>
          <p:nvPr/>
        </p:nvGrpSpPr>
        <p:grpSpPr>
          <a:xfrm>
            <a:off x="334566" y="1916832"/>
            <a:ext cx="3181411" cy="3181825"/>
            <a:chOff x="1278794" y="3334906"/>
            <a:chExt cx="914014" cy="914014"/>
          </a:xfrm>
        </p:grpSpPr>
        <p:grpSp>
          <p:nvGrpSpPr>
            <p:cNvPr id="209" name="组合 208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11" name="同心圆 21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椭圆 211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1443719" y="3591858"/>
              <a:ext cx="53073" cy="145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700" dirty="0">
                <a:latin typeface="Watford DB" pitchFamily="2" charset="0"/>
                <a:ea typeface="造字工房劲黑（非商用）常规体" pitchFamily="50" charset="-122"/>
              </a:endParaRPr>
            </a:p>
          </p:txBody>
        </p:sp>
      </p:grpSp>
      <p:sp>
        <p:nvSpPr>
          <p:cNvPr id="213" name="TextBox 212"/>
          <p:cNvSpPr txBox="1"/>
          <p:nvPr/>
        </p:nvSpPr>
        <p:spPr>
          <a:xfrm>
            <a:off x="838622" y="2780928"/>
            <a:ext cx="2195188" cy="1231107"/>
          </a:xfrm>
          <a:prstGeom prst="rect">
            <a:avLst/>
          </a:prstGeom>
          <a:noFill/>
        </p:spPr>
        <p:txBody>
          <a:bodyPr wrap="none" lIns="121908" tIns="60954" rIns="121908" bIns="60954" rtlCol="0">
            <a:spAutoFit/>
          </a:bodyPr>
          <a:lstStyle/>
          <a:p>
            <a:r>
              <a:rPr lang="zh-CN" altLang="en-US" sz="7200" b="1" spc="400" dirty="0">
                <a:solidFill>
                  <a:schemeClr val="tx2"/>
                </a:solidFill>
                <a:latin typeface="+mj-ea"/>
                <a:ea typeface="+mj-ea"/>
              </a:rPr>
              <a:t>目录</a:t>
            </a:r>
            <a:endParaRPr lang="zh-CN" altLang="en-US" sz="4300" b="1" spc="40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4006974" y="4869160"/>
            <a:ext cx="725750" cy="725844"/>
            <a:chOff x="2683250" y="1980687"/>
            <a:chExt cx="1301106" cy="1301106"/>
          </a:xfrm>
          <a:effectLst>
            <a:outerShdw blurRad="2540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椭圆 34"/>
            <p:cNvSpPr/>
            <p:nvPr/>
          </p:nvSpPr>
          <p:spPr>
            <a:xfrm>
              <a:off x="2683250" y="1980687"/>
              <a:ext cx="1301106" cy="130110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+mj-ea"/>
                <a:ea typeface="+mj-ea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905317" y="2038159"/>
              <a:ext cx="856975" cy="11861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37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6</a:t>
              </a:r>
              <a:endParaRPr lang="zh-CN" altLang="en-US" sz="37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978713" y="292710"/>
            <a:ext cx="184731" cy="6617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zh-CN" altLang="en-US" sz="37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3070870" y="5589240"/>
            <a:ext cx="725749" cy="754053"/>
            <a:chOff x="2683251" y="1918056"/>
            <a:chExt cx="1301106" cy="1351672"/>
          </a:xfrm>
          <a:effectLst>
            <a:outerShdw blurRad="2540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1" name="椭圆 40"/>
            <p:cNvSpPr/>
            <p:nvPr/>
          </p:nvSpPr>
          <p:spPr>
            <a:xfrm>
              <a:off x="2683251" y="1943338"/>
              <a:ext cx="1301106" cy="130110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+mj-ea"/>
                <a:ea typeface="+mj-ea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63646" y="1918056"/>
              <a:ext cx="940317" cy="135167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43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7</a:t>
              </a:r>
              <a:endParaRPr lang="zh-CN" altLang="en-US" sz="43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cxnSp>
        <p:nvCxnSpPr>
          <p:cNvPr id="43" name="直接连接符 42"/>
          <p:cNvCxnSpPr/>
          <p:nvPr/>
        </p:nvCxnSpPr>
        <p:spPr>
          <a:xfrm>
            <a:off x="4943078" y="1484784"/>
            <a:ext cx="1944216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4006974" y="6165304"/>
            <a:ext cx="2304916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6023198" y="476672"/>
            <a:ext cx="387798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消除欺凌的认知误区</a:t>
            </a:r>
            <a:endParaRPr lang="zh-CN" altLang="en-US" sz="3200" b="1" dirty="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959302" y="1268760"/>
            <a:ext cx="387798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指导家长的法制教育</a:t>
            </a:r>
            <a:endParaRPr lang="zh-CN" altLang="en-US" sz="3200" b="1" dirty="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887294" y="2132856"/>
            <a:ext cx="3877985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干预潜在的校园欺凌</a:t>
            </a:r>
            <a:endParaRPr lang="zh-CN" altLang="en-US" sz="3200" b="1" dirty="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7175326" y="3068960"/>
            <a:ext cx="469872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警惕自己的行为诱发欺凌</a:t>
            </a:r>
            <a:endParaRPr lang="zh-CN" altLang="en-US" sz="3200" b="1" dirty="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7175326" y="4077072"/>
            <a:ext cx="469872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处理欺凌行为要单独进行</a:t>
            </a:r>
            <a:endParaRPr lang="zh-CN" altLang="en-US" sz="3200" b="1" dirty="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103318" y="5013176"/>
            <a:ext cx="387798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重视欺凌的旁观学生</a:t>
            </a:r>
            <a:endParaRPr lang="zh-CN" altLang="en-US" sz="3200" b="1" dirty="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311230" y="5949280"/>
            <a:ext cx="387798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满足学生的安全需要</a:t>
            </a:r>
            <a:endParaRPr lang="zh-CN" altLang="en-US" sz="3200" b="1" dirty="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29 -0.00555 L -1.94444E-6 -3.4567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65" y="27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04 0.15926 L 2.5E-6 3.45679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52" y="-796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271 0.30926 L -2.77778E-7 -4.32099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35" y="-1546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438 -0.15555 L 2.22222E-6 -4.5679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777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042 -0.30926 L 2.22222E-6 1.97531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21" y="1546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438 -0.15555 L 2.22222E-6 -4.5679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777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042 -0.30926 L 2.22222E-6 1.97531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21" y="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" presetClass="entr" presetSubtype="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" presetClass="entr" presetSubtype="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" presetClass="entr" presetSubtype="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2" presetClass="entr" presetSubtype="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2" presetClass="entr" presetSubtype="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697418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圆角矩形 7"/>
          <p:cNvSpPr/>
          <p:nvPr/>
        </p:nvSpPr>
        <p:spPr bwMode="auto">
          <a:xfrm>
            <a:off x="1054646" y="1268760"/>
            <a:ext cx="3094732" cy="3600400"/>
          </a:xfrm>
          <a:prstGeom prst="roundRect">
            <a:avLst>
              <a:gd name="adj" fmla="val 4325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342900" lvl="0" indent="-342900" algn="ctr" defTabSz="685800">
              <a:lnSpc>
                <a:spcPct val="150000"/>
              </a:lnSpc>
              <a:spcBef>
                <a:spcPts val="750"/>
              </a:spcBef>
            </a:pPr>
            <a:endParaRPr lang="en-US" altLang="zh-CN" sz="3200" b="1" dirty="0" smtClean="0">
              <a:solidFill>
                <a:schemeClr val="accent6">
                  <a:lumMod val="50000"/>
                </a:schemeClr>
              </a:solidFill>
              <a:cs typeface="+mn-ea"/>
              <a:sym typeface="+mn-lt"/>
            </a:endParaRPr>
          </a:p>
          <a:p>
            <a:pPr marL="342900" lvl="0" indent="-342900" algn="ctr" defTabSz="685800">
              <a:lnSpc>
                <a:spcPct val="15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某校初二</a:t>
            </a:r>
            <a:r>
              <a:rPr lang="zh-CN" altLang="en-US" sz="2800" b="1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年</a:t>
            </a:r>
            <a:r>
              <a:rPr lang="zh-CN" altLang="en-US" sz="2800" b="1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级学生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在厕所的欺凌事件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圆角矩形 41"/>
          <p:cNvSpPr/>
          <p:nvPr/>
        </p:nvSpPr>
        <p:spPr bwMode="auto">
          <a:xfrm>
            <a:off x="6671270" y="1268760"/>
            <a:ext cx="3094732" cy="5112568"/>
          </a:xfrm>
          <a:prstGeom prst="roundRect">
            <a:avLst>
              <a:gd name="adj" fmla="val 4325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lvl="0" defTabSz="685800">
              <a:lnSpc>
                <a:spcPct val="150000"/>
              </a:lnSpc>
              <a:spcBef>
                <a:spcPts val="750"/>
              </a:spcBef>
            </a:pPr>
            <a:endParaRPr lang="en-US" altLang="zh-CN" sz="2800" b="1" dirty="0" smtClean="0">
              <a:solidFill>
                <a:schemeClr val="accent6">
                  <a:lumMod val="50000"/>
                </a:schemeClr>
              </a:solidFill>
              <a:cs typeface="+mn-ea"/>
              <a:sym typeface="+mn-lt"/>
            </a:endParaRPr>
          </a:p>
          <a:p>
            <a:pPr lvl="0" defTabSz="685800">
              <a:lnSpc>
                <a:spcPct val="150000"/>
              </a:lnSpc>
              <a:spcBef>
                <a:spcPts val="750"/>
              </a:spcBef>
            </a:pP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2.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某中学的学生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15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人欺凌</a:t>
            </a:r>
            <a:r>
              <a:rPr lang="en-US" altLang="zh-CN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rPr>
              <a:t>人的严重事件，法院判决正当防卫，检察院抗诉，判定为故意伤害罪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56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3989614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7435762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椭圆 3"/>
          <p:cNvSpPr/>
          <p:nvPr/>
        </p:nvSpPr>
        <p:spPr bwMode="auto">
          <a:xfrm>
            <a:off x="1702718" y="332656"/>
            <a:ext cx="1722731" cy="1723628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90750" y="105273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8F8F8"/>
                </a:solidFill>
                <a:latin typeface="+mn-ea"/>
              </a:rPr>
              <a:t>实例</a:t>
            </a:r>
            <a:r>
              <a:rPr lang="zh-CN" altLang="en-US" sz="2400" dirty="0" smtClean="0">
                <a:solidFill>
                  <a:srgbClr val="F8F8F8"/>
                </a:solidFill>
                <a:latin typeface="+mn-ea"/>
                <a:ea typeface="+mn-ea"/>
              </a:rPr>
              <a:t>一</a:t>
            </a:r>
            <a:endParaRPr lang="zh-CN" altLang="en-US" sz="2400" dirty="0">
              <a:solidFill>
                <a:srgbClr val="F8F8F8"/>
              </a:solidFill>
              <a:latin typeface="+mn-ea"/>
              <a:ea typeface="+mn-ea"/>
            </a:endParaRPr>
          </a:p>
        </p:txBody>
      </p:sp>
      <p:sp>
        <p:nvSpPr>
          <p:cNvPr id="43" name="椭圆 42"/>
          <p:cNvSpPr/>
          <p:nvPr/>
        </p:nvSpPr>
        <p:spPr bwMode="auto">
          <a:xfrm>
            <a:off x="7319342" y="260648"/>
            <a:ext cx="1722731" cy="17236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endParaRPr lang="zh-CN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7592288" y="110765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8F8F8"/>
                </a:solidFill>
                <a:latin typeface="+mn-ea"/>
              </a:rPr>
              <a:t>实例二</a:t>
            </a:r>
            <a:endParaRPr lang="zh-CN" altLang="en-US" sz="2400" dirty="0">
              <a:solidFill>
                <a:srgbClr val="F8F8F8"/>
              </a:solidFill>
              <a:latin typeface="+mn-ea"/>
            </a:endParaRPr>
          </a:p>
        </p:txBody>
      </p:sp>
      <p:grpSp>
        <p:nvGrpSpPr>
          <p:cNvPr id="3" name="组合 14"/>
          <p:cNvGrpSpPr/>
          <p:nvPr/>
        </p:nvGrpSpPr>
        <p:grpSpPr>
          <a:xfrm>
            <a:off x="1774726" y="548680"/>
            <a:ext cx="516819" cy="517088"/>
            <a:chOff x="1807482" y="1521065"/>
            <a:chExt cx="517088" cy="517088"/>
          </a:xfrm>
        </p:grpSpPr>
        <p:sp>
          <p:nvSpPr>
            <p:cNvPr id="6" name="椭圆 5"/>
            <p:cNvSpPr/>
            <p:nvPr/>
          </p:nvSpPr>
          <p:spPr bwMode="auto">
            <a:xfrm>
              <a:off x="1807482" y="1521065"/>
              <a:ext cx="517088" cy="517088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rgbClr val="F8F8F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83123" y="154877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tx2"/>
                  </a:solidFill>
                  <a:latin typeface="+mn-ea"/>
                  <a:ea typeface="+mn-ea"/>
                </a:rPr>
                <a:t>1</a:t>
              </a:r>
              <a:endParaRPr lang="zh-CN" altLang="en-US" sz="2400" dirty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5" name="组合 40"/>
          <p:cNvGrpSpPr/>
          <p:nvPr/>
        </p:nvGrpSpPr>
        <p:grpSpPr>
          <a:xfrm>
            <a:off x="7292497" y="562855"/>
            <a:ext cx="516819" cy="517088"/>
            <a:chOff x="1807482" y="1521065"/>
            <a:chExt cx="517088" cy="517088"/>
          </a:xfrm>
        </p:grpSpPr>
        <p:sp>
          <p:nvSpPr>
            <p:cNvPr id="55" name="椭圆 54"/>
            <p:cNvSpPr/>
            <p:nvPr/>
          </p:nvSpPr>
          <p:spPr bwMode="auto">
            <a:xfrm>
              <a:off x="1807482" y="1521065"/>
              <a:ext cx="517088" cy="517088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rgbClr val="F8F8F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883123" y="154877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tx2"/>
                  </a:solidFill>
                  <a:latin typeface="+mn-ea"/>
                  <a:ea typeface="+mn-ea"/>
                </a:rPr>
                <a:t>2</a:t>
              </a:r>
              <a:endParaRPr lang="zh-CN" altLang="en-US" sz="2400" dirty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6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01134 C 0.02823 -0.05833 0.07181 -0.05764 0.09926 -0.00787 C 0.12644 0.04051 0.12696 0.11898 0.1003 0.16644 C 0.07337 0.21343 0.02966 0.21227 0.00234 0.16343 C -0.02498 0.11412 -0.0255 0.03611 0.00117 -0.01134 Z " pathEditMode="relative" rAng="-2685120" ptsTypes="fffff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6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8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01134 C 0.02823 -0.05833 0.07181 -0.05764 0.09926 -0.00787 C 0.12644 0.04051 0.12696 0.11898 0.1003 0.16644 C 0.07337 0.21343 0.02966 0.21227 0.00234 0.16343 C -0.02498 0.11412 -0.0255 0.03611 0.00117 -0.01134 Z " pathEditMode="relative" rAng="-2685120" ptsTypes="fffff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6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2" grpId="0" animBg="1"/>
      <p:bldP spid="4" grpId="0" animBg="1"/>
      <p:bldP spid="19" grpId="0"/>
      <p:bldP spid="43" grpId="0" animBg="1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标注 5"/>
          <p:cNvSpPr/>
          <p:nvPr/>
        </p:nvSpPr>
        <p:spPr>
          <a:xfrm>
            <a:off x="1846734" y="692696"/>
            <a:ext cx="8928992" cy="4248472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78782" y="1484784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dirty="0" smtClean="0">
                <a:solidFill>
                  <a:srgbClr val="006600"/>
                </a:solidFill>
                <a:latin typeface="FZHei-B01S" panose="02010601030101010101" pitchFamily="2" charset="-122"/>
                <a:ea typeface="FZHei-B01S" panose="02010601030101010101" pitchFamily="2" charset="-122"/>
                <a:cs typeface="+mn-ea"/>
                <a:sym typeface="FZHei-B01S" panose="02010601030101010101" pitchFamily="2" charset="-122"/>
              </a:rPr>
              <a:t>   这里，我们从具体的方式方法上，探讨老师怎样做才算做到了学校防治欺凌呢</a:t>
            </a:r>
            <a:r>
              <a:rPr lang="en-US" altLang="zh-CN" sz="5400" b="1" dirty="0" smtClean="0">
                <a:solidFill>
                  <a:srgbClr val="006600"/>
                </a:solidFill>
                <a:latin typeface="FZHei-B01S" panose="02010601030101010101" pitchFamily="2" charset="-122"/>
                <a:ea typeface="FZHei-B01S" panose="02010601030101010101" pitchFamily="2" charset="-122"/>
                <a:cs typeface="+mn-ea"/>
                <a:sym typeface="FZHei-B01S" panose="02010601030101010101" pitchFamily="2" charset="-122"/>
              </a:rPr>
              <a:t>?</a:t>
            </a:r>
            <a:endParaRPr lang="zh-CN" altLang="en-US" sz="5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318008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0">
        <p15:prstTrans prst="wind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697418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圆角矩形 7"/>
          <p:cNvSpPr/>
          <p:nvPr/>
        </p:nvSpPr>
        <p:spPr bwMode="auto">
          <a:xfrm>
            <a:off x="1126317" y="2326774"/>
            <a:ext cx="3094732" cy="4032448"/>
          </a:xfrm>
          <a:prstGeom prst="roundRect">
            <a:avLst>
              <a:gd name="adj" fmla="val 4325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14686" y="3212976"/>
            <a:ext cx="25909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3200" b="1" dirty="0" smtClean="0">
                <a:latin typeface="仿宋" pitchFamily="49" charset="-122"/>
                <a:ea typeface="仿宋" pitchFamily="49" charset="-122"/>
                <a:sym typeface="微软雅黑" panose="020B0503020204020204" charset="-122"/>
              </a:rPr>
              <a:t>对家长进行家庭教育指导思想是不是学校预防欺凌的重要措施？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2" name="圆角矩形 41"/>
          <p:cNvSpPr/>
          <p:nvPr/>
        </p:nvSpPr>
        <p:spPr bwMode="auto">
          <a:xfrm>
            <a:off x="4536481" y="2326774"/>
            <a:ext cx="3094732" cy="4032448"/>
          </a:xfrm>
          <a:prstGeom prst="roundRect">
            <a:avLst>
              <a:gd name="adj" fmla="val 4325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87104" y="3262879"/>
            <a:ext cx="25909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校园欺凌的孩子是不是有一些共性特征？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8" name="圆角矩形 47"/>
          <p:cNvSpPr/>
          <p:nvPr/>
        </p:nvSpPr>
        <p:spPr bwMode="auto">
          <a:xfrm>
            <a:off x="7946645" y="2326774"/>
            <a:ext cx="3094732" cy="4032448"/>
          </a:xfrm>
          <a:prstGeom prst="roundRect">
            <a:avLst>
              <a:gd name="adj" fmla="val 4325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56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3989614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57"/>
          <p:cNvPicPr>
            <a:picLocks noChangeAspect="1" noChangeArrowheads="1"/>
          </p:cNvPicPr>
          <p:nvPr/>
        </p:nvPicPr>
        <p:blipFill>
          <a:blip r:embed="rId3" cstate="print">
            <a:lum bright="2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449" r="-420"/>
          <a:stretch>
            <a:fillRect/>
          </a:stretch>
        </p:blipFill>
        <p:spPr bwMode="auto">
          <a:xfrm>
            <a:off x="7435762" y="6359222"/>
            <a:ext cx="4116497" cy="2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椭圆 3"/>
          <p:cNvSpPr/>
          <p:nvPr/>
        </p:nvSpPr>
        <p:spPr bwMode="auto">
          <a:xfrm>
            <a:off x="1811043" y="1340768"/>
            <a:ext cx="1722731" cy="1723628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3990" y="1971750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8F8F8"/>
                </a:solidFill>
                <a:latin typeface="+mn-ea"/>
              </a:rPr>
              <a:t>问题</a:t>
            </a:r>
            <a:r>
              <a:rPr lang="en-US" altLang="zh-CN" sz="2400" dirty="0" smtClean="0">
                <a:solidFill>
                  <a:srgbClr val="F8F8F8"/>
                </a:solidFill>
                <a:latin typeface="+mn-ea"/>
              </a:rPr>
              <a:t>1</a:t>
            </a:r>
            <a:endParaRPr lang="zh-CN" altLang="en-US" sz="2400" dirty="0">
              <a:solidFill>
                <a:srgbClr val="F8F8F8"/>
              </a:solidFill>
              <a:latin typeface="+mn-ea"/>
              <a:ea typeface="+mn-ea"/>
            </a:endParaRPr>
          </a:p>
        </p:txBody>
      </p:sp>
      <p:sp>
        <p:nvSpPr>
          <p:cNvPr id="43" name="椭圆 42"/>
          <p:cNvSpPr/>
          <p:nvPr/>
        </p:nvSpPr>
        <p:spPr bwMode="auto">
          <a:xfrm>
            <a:off x="5221207" y="1340768"/>
            <a:ext cx="1722731" cy="17236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endParaRPr lang="zh-CN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5494153" y="1971750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8F8F8"/>
                </a:solidFill>
                <a:latin typeface="+mn-ea"/>
              </a:rPr>
              <a:t>问题</a:t>
            </a:r>
            <a:r>
              <a:rPr lang="en-US" altLang="zh-CN" sz="2400" dirty="0" smtClean="0">
                <a:solidFill>
                  <a:srgbClr val="F8F8F8"/>
                </a:solidFill>
                <a:latin typeface="+mn-ea"/>
              </a:rPr>
              <a:t>2</a:t>
            </a:r>
            <a:endParaRPr lang="zh-CN" altLang="en-US" sz="2400" dirty="0">
              <a:solidFill>
                <a:srgbClr val="F8F8F8"/>
              </a:solidFill>
              <a:latin typeface="+mn-ea"/>
            </a:endParaRPr>
          </a:p>
        </p:txBody>
      </p:sp>
      <p:sp>
        <p:nvSpPr>
          <p:cNvPr id="49" name="椭圆 48"/>
          <p:cNvSpPr/>
          <p:nvPr/>
        </p:nvSpPr>
        <p:spPr bwMode="auto">
          <a:xfrm>
            <a:off x="8631371" y="1340768"/>
            <a:ext cx="1722731" cy="1723628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endParaRPr lang="zh-CN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8904317" y="1971750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8F8F8"/>
                </a:solidFill>
                <a:latin typeface="+mn-ea"/>
              </a:rPr>
              <a:t>问题</a:t>
            </a:r>
            <a:r>
              <a:rPr lang="en-US" altLang="zh-CN" sz="2400" dirty="0" smtClean="0">
                <a:solidFill>
                  <a:srgbClr val="F8F8F8"/>
                </a:solidFill>
                <a:latin typeface="+mn-ea"/>
              </a:rPr>
              <a:t>3</a:t>
            </a:r>
            <a:endParaRPr lang="zh-CN" altLang="en-US" sz="2400" dirty="0">
              <a:solidFill>
                <a:srgbClr val="F8F8F8"/>
              </a:solidFill>
              <a:latin typeface="+mn-ea"/>
            </a:endParaRPr>
          </a:p>
        </p:txBody>
      </p:sp>
      <p:grpSp>
        <p:nvGrpSpPr>
          <p:cNvPr id="3" name="组合 14"/>
          <p:cNvGrpSpPr/>
          <p:nvPr/>
        </p:nvGrpSpPr>
        <p:grpSpPr>
          <a:xfrm>
            <a:off x="1806541" y="1426951"/>
            <a:ext cx="516819" cy="517088"/>
            <a:chOff x="1807482" y="1521065"/>
            <a:chExt cx="517088" cy="517088"/>
          </a:xfrm>
        </p:grpSpPr>
        <p:sp>
          <p:nvSpPr>
            <p:cNvPr id="6" name="椭圆 5"/>
            <p:cNvSpPr/>
            <p:nvPr/>
          </p:nvSpPr>
          <p:spPr bwMode="auto">
            <a:xfrm>
              <a:off x="1807482" y="1521065"/>
              <a:ext cx="517088" cy="517088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rgbClr val="F8F8F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83123" y="154877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tx2"/>
                  </a:solidFill>
                  <a:latin typeface="+mn-ea"/>
                  <a:ea typeface="+mn-ea"/>
                </a:rPr>
                <a:t>1</a:t>
              </a:r>
              <a:endParaRPr lang="zh-CN" altLang="en-US" sz="2400" dirty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5" name="组合 40"/>
          <p:cNvGrpSpPr/>
          <p:nvPr/>
        </p:nvGrpSpPr>
        <p:grpSpPr>
          <a:xfrm>
            <a:off x="5194362" y="1426951"/>
            <a:ext cx="516819" cy="517088"/>
            <a:chOff x="1807482" y="1521065"/>
            <a:chExt cx="517088" cy="517088"/>
          </a:xfrm>
        </p:grpSpPr>
        <p:sp>
          <p:nvSpPr>
            <p:cNvPr id="55" name="椭圆 54"/>
            <p:cNvSpPr/>
            <p:nvPr/>
          </p:nvSpPr>
          <p:spPr bwMode="auto">
            <a:xfrm>
              <a:off x="1807482" y="1521065"/>
              <a:ext cx="517088" cy="517088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rgbClr val="F8F8F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883123" y="154877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tx2"/>
                  </a:solidFill>
                  <a:latin typeface="+mn-ea"/>
                  <a:ea typeface="+mn-ea"/>
                </a:rPr>
                <a:t>2</a:t>
              </a:r>
              <a:endParaRPr lang="zh-CN" altLang="en-US" sz="2400" dirty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7" name="组合 58"/>
          <p:cNvGrpSpPr/>
          <p:nvPr/>
        </p:nvGrpSpPr>
        <p:grpSpPr>
          <a:xfrm>
            <a:off x="8597941" y="1426951"/>
            <a:ext cx="516819" cy="517088"/>
            <a:chOff x="1807482" y="1521065"/>
            <a:chExt cx="517088" cy="517088"/>
          </a:xfrm>
        </p:grpSpPr>
        <p:sp>
          <p:nvSpPr>
            <p:cNvPr id="60" name="椭圆 59"/>
            <p:cNvSpPr/>
            <p:nvPr/>
          </p:nvSpPr>
          <p:spPr bwMode="auto">
            <a:xfrm>
              <a:off x="1807482" y="1521065"/>
              <a:ext cx="517088" cy="517088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rgbClr val="F8F8F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883123" y="154877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tx2"/>
                  </a:solidFill>
                  <a:latin typeface="+mn-ea"/>
                  <a:ea typeface="+mn-ea"/>
                </a:rPr>
                <a:t>3</a:t>
              </a:r>
              <a:endParaRPr lang="zh-CN" altLang="en-US" sz="2400" dirty="0">
                <a:solidFill>
                  <a:schemeClr val="tx2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8111430" y="3140968"/>
            <a:ext cx="25909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3200" b="1" dirty="0" smtClean="0">
                <a:latin typeface="仿宋" pitchFamily="49" charset="-122"/>
                <a:ea typeface="仿宋" pitchFamily="49" charset="-122"/>
              </a:rPr>
              <a:t>教师行为是否也可以引发学生间的欺凌？</a:t>
            </a:r>
            <a:endParaRPr lang="zh-CN" altLang="en-US" sz="3200" b="1" dirty="0">
              <a:latin typeface="仿宋" pitchFamily="49" charset="-122"/>
              <a:ea typeface="仿宋" pitchFamily="49" charset="-122"/>
            </a:endParaRPr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1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6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01134 C 0.02823 -0.05833 0.07181 -0.05764 0.09926 -0.00787 C 0.12644 0.04051 0.12696 0.11898 0.1003 0.16644 C 0.07337 0.21343 0.02966 0.21227 0.00234 0.16343 C -0.02498 0.11412 -0.0255 0.03611 0.00117 -0.01134 Z " pathEditMode="relative" rAng="-2685120" ptsTypes="fffff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6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1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01134 C 0.02823 -0.05833 0.07181 -0.05764 0.09926 -0.00787 C 0.12644 0.04051 0.12696 0.11898 0.1003 0.16644 C 0.07337 0.21343 0.02966 0.21227 0.00234 0.16343 C -0.02498 0.11412 -0.0255 0.03611 0.00117 -0.01134 Z " pathEditMode="relative" rAng="-2685120" ptsTypes="fffff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6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1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01134 C 0.02823 -0.05833 0.07181 -0.05764 0.09926 -0.00787 C 0.12644 0.04051 0.12696 0.11898 0.1003 0.16644 C 0.07337 0.21343 0.02966 0.21227 0.00234 0.16343 C -0.02498 0.11412 -0.0255 0.03611 0.00117 -0.01134 Z " pathEditMode="relative" rAng="-2685120" ptsTypes="fffff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6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42" grpId="0" animBg="1"/>
      <p:bldP spid="47" grpId="0"/>
      <p:bldP spid="48" grpId="0" animBg="1"/>
      <p:bldP spid="4" grpId="0" animBg="1"/>
      <p:bldP spid="19" grpId="0"/>
      <p:bldP spid="43" grpId="0" animBg="1"/>
      <p:bldP spid="46" grpId="0"/>
      <p:bldP spid="49" grpId="0" animBg="1"/>
      <p:bldP spid="52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766614" y="2132856"/>
            <a:ext cx="2952328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90550" y="116632"/>
            <a:ext cx="6412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一、对校园欺凌的认知误区</a:t>
            </a:r>
            <a:endParaRPr lang="zh-CN" alt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4726" y="2348880"/>
            <a:ext cx="10081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solidFill>
                  <a:srgbClr val="FFFF00"/>
                </a:solidFill>
              </a:rPr>
              <a:t>自然论</a:t>
            </a:r>
            <a:endParaRPr lang="zh-CN" altLang="en-US" sz="5400" dirty="0">
              <a:solidFill>
                <a:srgbClr val="FFFF00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8399462" y="2060848"/>
            <a:ext cx="2952328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655046" y="2204864"/>
            <a:ext cx="2952328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9479582" y="2204864"/>
            <a:ext cx="12961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FFFF00"/>
                </a:solidFill>
              </a:rPr>
              <a:t>应急论</a:t>
            </a:r>
            <a:endParaRPr lang="zh-CN" altLang="en-US" sz="60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91150" y="2276872"/>
            <a:ext cx="1286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FFFF00"/>
                </a:solidFill>
              </a:rPr>
              <a:t>中立论</a:t>
            </a:r>
            <a:endParaRPr lang="zh-CN" altLang="en-US" sz="6000" dirty="0">
              <a:solidFill>
                <a:srgbClr val="FFFF00"/>
              </a:solidFill>
            </a:endParaRPr>
          </a:p>
        </p:txBody>
      </p:sp>
      <p:sp>
        <p:nvSpPr>
          <p:cNvPr id="11" name="斜纹 10"/>
          <p:cNvSpPr/>
          <p:nvPr/>
        </p:nvSpPr>
        <p:spPr>
          <a:xfrm>
            <a:off x="118542" y="836712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L 形 11"/>
          <p:cNvSpPr/>
          <p:nvPr/>
        </p:nvSpPr>
        <p:spPr>
          <a:xfrm>
            <a:off x="982638" y="764704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L 形 12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 animBg="1"/>
      <p:bldP spid="7" grpId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5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二、指导家长进行法制教育</a:t>
            </a:r>
            <a:endParaRPr lang="zh-CN" alt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4726" y="1772816"/>
            <a:ext cx="496855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3200" dirty="0" smtClean="0"/>
              <a:t>1.《</a:t>
            </a:r>
            <a:r>
              <a:rPr lang="zh-CN" altLang="en-US" sz="3200" dirty="0" smtClean="0"/>
              <a:t>未成年年人保护法</a:t>
            </a:r>
            <a:r>
              <a:rPr lang="en-US" altLang="zh-CN" sz="3200" dirty="0" smtClean="0"/>
              <a:t>》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774726" y="2924944"/>
            <a:ext cx="388843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3200" dirty="0" smtClean="0"/>
              <a:t>2.《</a:t>
            </a:r>
            <a:r>
              <a:rPr lang="zh-CN" altLang="en-US" sz="3200" dirty="0" smtClean="0"/>
              <a:t>民法典</a:t>
            </a:r>
            <a:r>
              <a:rPr lang="en-US" altLang="zh-CN" sz="3200" dirty="0" smtClean="0"/>
              <a:t>》</a:t>
            </a:r>
            <a:endParaRPr lang="zh-CN" altLang="en-US" sz="3200" dirty="0"/>
          </a:p>
        </p:txBody>
      </p:sp>
      <p:sp>
        <p:nvSpPr>
          <p:cNvPr id="9" name="斜纹 8"/>
          <p:cNvSpPr/>
          <p:nvPr/>
        </p:nvSpPr>
        <p:spPr>
          <a:xfrm>
            <a:off x="118542" y="836712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L 形 10"/>
          <p:cNvSpPr/>
          <p:nvPr/>
        </p:nvSpPr>
        <p:spPr>
          <a:xfrm>
            <a:off x="982638" y="764704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L 形 11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774726" y="4005064"/>
            <a:ext cx="388843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3200" dirty="0" smtClean="0"/>
              <a:t>3.《</a:t>
            </a:r>
            <a:r>
              <a:rPr lang="zh-CN" altLang="en-US" sz="3200" dirty="0" smtClean="0"/>
              <a:t>刑法</a:t>
            </a:r>
            <a:r>
              <a:rPr lang="en-US" altLang="zh-CN" sz="3200" dirty="0" smtClean="0"/>
              <a:t>》</a:t>
            </a:r>
            <a:endParaRPr lang="zh-CN" alt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1702718" y="5013176"/>
            <a:ext cx="518457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3200" dirty="0" smtClean="0"/>
              <a:t>5.《</a:t>
            </a:r>
            <a:r>
              <a:rPr lang="zh-CN" altLang="en-US" sz="3200" dirty="0" smtClean="0"/>
              <a:t>治安管理法</a:t>
            </a:r>
            <a:r>
              <a:rPr lang="en-US" altLang="zh-CN" sz="3200" dirty="0" smtClean="0"/>
              <a:t>》</a:t>
            </a:r>
            <a:endParaRPr lang="zh-CN" altLang="en-US" sz="3200" dirty="0"/>
          </a:p>
        </p:txBody>
      </p:sp>
      <p:sp>
        <p:nvSpPr>
          <p:cNvPr id="16" name="流程图: 延期 15"/>
          <p:cNvSpPr/>
          <p:nvPr/>
        </p:nvSpPr>
        <p:spPr>
          <a:xfrm>
            <a:off x="6815286" y="1772816"/>
            <a:ext cx="1152128" cy="57606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887294" y="177281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责任</a:t>
            </a:r>
            <a:endParaRPr lang="zh-CN" altLang="en-US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流程图: 延期 17"/>
          <p:cNvSpPr/>
          <p:nvPr/>
        </p:nvSpPr>
        <p:spPr>
          <a:xfrm>
            <a:off x="5735166" y="2924944"/>
            <a:ext cx="1152128" cy="57606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807174" y="2924944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年龄</a:t>
            </a:r>
            <a:endParaRPr lang="zh-CN" altLang="en-US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流程图: 延期 19"/>
          <p:cNvSpPr/>
          <p:nvPr/>
        </p:nvSpPr>
        <p:spPr>
          <a:xfrm>
            <a:off x="5735166" y="4005064"/>
            <a:ext cx="1152128" cy="57606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807174" y="4005064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犯罪</a:t>
            </a:r>
            <a:endParaRPr lang="zh-CN" altLang="en-US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流程图: 延期 22"/>
          <p:cNvSpPr/>
          <p:nvPr/>
        </p:nvSpPr>
        <p:spPr>
          <a:xfrm>
            <a:off x="6959302" y="5013176"/>
            <a:ext cx="1152128" cy="576064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7031310" y="501317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罚款</a:t>
            </a:r>
            <a:endParaRPr lang="zh-CN" altLang="en-US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3" grpId="0" animBg="1"/>
      <p:bldP spid="15" grpId="0" animBg="1"/>
      <p:bldP spid="16" grpId="0" animBg="1"/>
      <p:bldP spid="17" grpId="0"/>
      <p:bldP spid="18" grpId="0" animBg="1"/>
      <p:bldP spid="19" grpId="0"/>
      <p:bldP spid="20" grpId="0" animBg="1"/>
      <p:bldP spid="21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5"/>
          <p:cNvSpPr/>
          <p:nvPr/>
        </p:nvSpPr>
        <p:spPr bwMode="auto">
          <a:xfrm>
            <a:off x="1486694" y="6751784"/>
            <a:ext cx="8712968" cy="106216"/>
          </a:xfrm>
          <a:custGeom>
            <a:avLst/>
            <a:gdLst/>
            <a:ahLst/>
            <a:cxnLst/>
            <a:rect l="l" t="t" r="r" b="b"/>
            <a:pathLst>
              <a:path w="3265930" h="569236">
                <a:moveTo>
                  <a:pt x="0" y="0"/>
                </a:moveTo>
                <a:lnTo>
                  <a:pt x="2981312" y="0"/>
                </a:lnTo>
                <a:cubicBezTo>
                  <a:pt x="3138502" y="0"/>
                  <a:pt x="3265930" y="127428"/>
                  <a:pt x="3265930" y="284618"/>
                </a:cubicBezTo>
                <a:cubicBezTo>
                  <a:pt x="3265930" y="441808"/>
                  <a:pt x="3138502" y="569236"/>
                  <a:pt x="2981312" y="569236"/>
                </a:cubicBezTo>
                <a:lnTo>
                  <a:pt x="0" y="569236"/>
                </a:lnTo>
                <a:close/>
              </a:path>
            </a:pathLst>
          </a:cu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1486694" y="1234553"/>
            <a:ext cx="6120680" cy="720080"/>
          </a:xfrm>
          <a:custGeom>
            <a:avLst/>
            <a:gdLst/>
            <a:ahLst/>
            <a:cxnLst/>
            <a:rect l="l" t="t" r="r" b="b"/>
            <a:pathLst>
              <a:path w="3265930" h="569236">
                <a:moveTo>
                  <a:pt x="0" y="0"/>
                </a:moveTo>
                <a:lnTo>
                  <a:pt x="2981312" y="0"/>
                </a:lnTo>
                <a:cubicBezTo>
                  <a:pt x="3138502" y="0"/>
                  <a:pt x="3265930" y="127428"/>
                  <a:pt x="3265930" y="284618"/>
                </a:cubicBezTo>
                <a:cubicBezTo>
                  <a:pt x="3265930" y="441808"/>
                  <a:pt x="3138502" y="569236"/>
                  <a:pt x="2981312" y="569236"/>
                </a:cubicBezTo>
                <a:lnTo>
                  <a:pt x="0" y="569236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4726" y="1234553"/>
            <a:ext cx="56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  <a:latin typeface="+mj-ea"/>
                <a:ea typeface="+mj-ea"/>
              </a:rPr>
              <a:t>哪些人需要及早干预</a:t>
            </a:r>
            <a:r>
              <a:rPr lang="zh-CN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？</a:t>
            </a:r>
            <a:endParaRPr lang="zh-CN" altLang="en-US" sz="4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空心弧 7"/>
          <p:cNvSpPr/>
          <p:nvPr/>
        </p:nvSpPr>
        <p:spPr bwMode="auto">
          <a:xfrm flipV="1">
            <a:off x="744645" y="1594592"/>
            <a:ext cx="1459871" cy="2023047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空心弧 9"/>
          <p:cNvSpPr/>
          <p:nvPr/>
        </p:nvSpPr>
        <p:spPr bwMode="auto">
          <a:xfrm rot="10800000" flipV="1">
            <a:off x="1916291" y="2242665"/>
            <a:ext cx="1459871" cy="1635647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空心弧 10"/>
          <p:cNvSpPr/>
          <p:nvPr/>
        </p:nvSpPr>
        <p:spPr bwMode="auto">
          <a:xfrm rot="4631022" flipV="1">
            <a:off x="1949741" y="3629434"/>
            <a:ext cx="1460631" cy="1459871"/>
          </a:xfrm>
          <a:prstGeom prst="blockArc">
            <a:avLst>
              <a:gd name="adj1" fmla="val 10168821"/>
              <a:gd name="adj2" fmla="val 20860726"/>
              <a:gd name="adj3" fmla="val 17514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空心弧 11"/>
          <p:cNvSpPr/>
          <p:nvPr/>
        </p:nvSpPr>
        <p:spPr bwMode="auto">
          <a:xfrm>
            <a:off x="766614" y="4834953"/>
            <a:ext cx="1459871" cy="2023047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空心弧 12"/>
          <p:cNvSpPr/>
          <p:nvPr/>
        </p:nvSpPr>
        <p:spPr bwMode="auto">
          <a:xfrm rot="10800000">
            <a:off x="1937625" y="4829338"/>
            <a:ext cx="1459871" cy="1460631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862958" y="2170657"/>
            <a:ext cx="4543231" cy="9173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 smtClean="0">
                <a:sym typeface="微软雅黑" panose="020B0503020204020204" charset="-122"/>
              </a:rPr>
              <a:t>•</a:t>
            </a:r>
            <a:r>
              <a:rPr lang="zh-CN" altLang="en-US" sz="4000" b="1" dirty="0" smtClean="0">
                <a:sym typeface="微软雅黑" panose="020B0503020204020204" charset="-122"/>
              </a:rPr>
              <a:t>高风险家庭的孩子</a:t>
            </a:r>
            <a:endParaRPr lang="en-US" altLang="zh-CN" b="1" dirty="0" smtClean="0">
              <a:sym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862958" y="3106761"/>
            <a:ext cx="4514377" cy="9069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 smtClean="0">
                <a:latin typeface="+mn-ea"/>
                <a:sym typeface="微软雅黑" panose="020B0503020204020204" charset="-122"/>
              </a:rPr>
              <a:t>•</a:t>
            </a:r>
            <a:r>
              <a:rPr lang="zh-CN" altLang="en-US" sz="4000" b="1" dirty="0" smtClean="0">
                <a:latin typeface="+mn-ea"/>
                <a:sym typeface="微软雅黑" panose="020B0503020204020204" charset="-122"/>
              </a:rPr>
              <a:t>顺从型性格的孩子</a:t>
            </a:r>
            <a:endParaRPr lang="en-US" altLang="zh-CN" b="1" dirty="0" smtClean="0">
              <a:latin typeface="+mn-ea"/>
              <a:sym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862958" y="4114873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n-ea"/>
                <a:sym typeface="微软雅黑" panose="020B0503020204020204" charset="-122"/>
              </a:rPr>
              <a:t>•</a:t>
            </a:r>
            <a:r>
              <a:rPr lang="zh-CN" altLang="en-US" sz="4000" b="1" dirty="0" smtClean="0">
                <a:latin typeface="+mn-ea"/>
                <a:sym typeface="微软雅黑" panose="020B0503020204020204" charset="-122"/>
              </a:rPr>
              <a:t>家庭贫穷或富裕、成绩优秀或很差的孩子</a:t>
            </a:r>
            <a:endParaRPr lang="zh-CN" altLang="en-US" sz="4000" dirty="0"/>
          </a:p>
        </p:txBody>
      </p:sp>
      <p:sp>
        <p:nvSpPr>
          <p:cNvPr id="19" name="矩形 18"/>
          <p:cNvSpPr/>
          <p:nvPr/>
        </p:nvSpPr>
        <p:spPr>
          <a:xfrm>
            <a:off x="3862958" y="5411017"/>
            <a:ext cx="5027338" cy="9069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 smtClean="0">
                <a:latin typeface="+mn-ea"/>
                <a:sym typeface="微软雅黑" panose="020B0503020204020204" charset="-122"/>
              </a:rPr>
              <a:t>•</a:t>
            </a:r>
            <a:r>
              <a:rPr lang="zh-CN" altLang="en-US" sz="4000" b="1" dirty="0" smtClean="0">
                <a:latin typeface="+mn-ea"/>
                <a:sym typeface="微软雅黑" panose="020B0503020204020204" charset="-122"/>
              </a:rPr>
              <a:t>生理不同特征的孩子</a:t>
            </a:r>
            <a:endParaRPr lang="en-US" altLang="zh-CN" sz="4000" b="1" dirty="0" smtClean="0">
              <a:latin typeface="+mn-ea"/>
              <a:sym typeface="微软雅黑" panose="020B050302020402020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550" y="11663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三、干预潜在的欺凌</a:t>
            </a:r>
            <a:endParaRPr lang="zh-CN" alt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斜纹 20"/>
          <p:cNvSpPr/>
          <p:nvPr/>
        </p:nvSpPr>
        <p:spPr>
          <a:xfrm>
            <a:off x="118542" y="836712"/>
            <a:ext cx="8208912" cy="4571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L 形 21"/>
          <p:cNvSpPr/>
          <p:nvPr/>
        </p:nvSpPr>
        <p:spPr>
          <a:xfrm>
            <a:off x="982638" y="764704"/>
            <a:ext cx="5472608" cy="7200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L 形 22"/>
          <p:cNvSpPr/>
          <p:nvPr/>
        </p:nvSpPr>
        <p:spPr>
          <a:xfrm>
            <a:off x="0" y="0"/>
            <a:ext cx="334566" cy="9087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3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7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7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7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7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10" grpId="0" animBg="1"/>
      <p:bldP spid="11" grpId="0" animBg="1"/>
      <p:bldP spid="12" grpId="0" animBg="1"/>
      <p:bldP spid="13" grpId="0" animBg="1"/>
      <p:bldP spid="15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1109">
      <a:dk1>
        <a:sysClr val="windowText" lastClr="000000"/>
      </a:dk1>
      <a:lt1>
        <a:sysClr val="window" lastClr="FFFFFF"/>
      </a:lt1>
      <a:dk2>
        <a:srgbClr val="BBD53B"/>
      </a:dk2>
      <a:lt2>
        <a:srgbClr val="EEECE1"/>
      </a:lt2>
      <a:accent1>
        <a:srgbClr val="2A8037"/>
      </a:accent1>
      <a:accent2>
        <a:srgbClr val="BBD53B"/>
      </a:accent2>
      <a:accent3>
        <a:srgbClr val="2A8037"/>
      </a:accent3>
      <a:accent4>
        <a:srgbClr val="BBD53B"/>
      </a:accent4>
      <a:accent5>
        <a:srgbClr val="2A8037"/>
      </a:accent5>
      <a:accent6>
        <a:srgbClr val="BBD53B"/>
      </a:accent6>
      <a:hlink>
        <a:srgbClr val="0000FF"/>
      </a:hlink>
      <a:folHlink>
        <a:srgbClr val="80008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1658</Words>
  <Application>Microsoft Office PowerPoint</Application>
  <PresentationFormat>自定义</PresentationFormat>
  <Paragraphs>161</Paragraphs>
  <Slides>25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熊猫办公</dc:title>
  <dc:creator>www.tukuppt.com</dc:creator>
  <cp:keywords>tukuppt</cp:keywords>
  <cp:lastModifiedBy>Administrator</cp:lastModifiedBy>
  <cp:revision>190</cp:revision>
  <dcterms:created xsi:type="dcterms:W3CDTF">2019-01-27T12:06:52Z</dcterms:created>
  <dcterms:modified xsi:type="dcterms:W3CDTF">2020-09-13T15:07:20Z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2052-11.1.0.8412</vt:lpwstr>
  </property>
</Properties>
</file>